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29" r:id="rId1"/>
  </p:sldMasterIdLst>
  <p:notesMasterIdLst>
    <p:notesMasterId r:id="rId46"/>
  </p:notesMasterIdLst>
  <p:handoutMasterIdLst>
    <p:handoutMasterId r:id="rId47"/>
  </p:handoutMasterIdLst>
  <p:sldIdLst>
    <p:sldId id="256" r:id="rId2"/>
    <p:sldId id="423" r:id="rId3"/>
    <p:sldId id="424" r:id="rId4"/>
    <p:sldId id="425" r:id="rId5"/>
    <p:sldId id="426" r:id="rId6"/>
    <p:sldId id="433" r:id="rId7"/>
    <p:sldId id="434" r:id="rId8"/>
    <p:sldId id="511" r:id="rId9"/>
    <p:sldId id="435" r:id="rId10"/>
    <p:sldId id="444" r:id="rId11"/>
    <p:sldId id="445" r:id="rId12"/>
    <p:sldId id="437" r:id="rId13"/>
    <p:sldId id="439" r:id="rId14"/>
    <p:sldId id="442" r:id="rId15"/>
    <p:sldId id="427" r:id="rId16"/>
    <p:sldId id="441" r:id="rId17"/>
    <p:sldId id="638" r:id="rId18"/>
    <p:sldId id="639" r:id="rId19"/>
    <p:sldId id="640" r:id="rId20"/>
    <p:sldId id="428" r:id="rId21"/>
    <p:sldId id="443" r:id="rId22"/>
    <p:sldId id="432" r:id="rId23"/>
    <p:sldId id="429" r:id="rId24"/>
    <p:sldId id="532" r:id="rId25"/>
    <p:sldId id="527" r:id="rId26"/>
    <p:sldId id="537" r:id="rId27"/>
    <p:sldId id="529" r:id="rId28"/>
    <p:sldId id="536" r:id="rId29"/>
    <p:sldId id="534" r:id="rId30"/>
    <p:sldId id="535" r:id="rId31"/>
    <p:sldId id="538" r:id="rId32"/>
    <p:sldId id="539" r:id="rId33"/>
    <p:sldId id="540" r:id="rId34"/>
    <p:sldId id="541" r:id="rId35"/>
    <p:sldId id="542" r:id="rId36"/>
    <p:sldId id="473" r:id="rId37"/>
    <p:sldId id="513" r:id="rId38"/>
    <p:sldId id="517" r:id="rId39"/>
    <p:sldId id="518" r:id="rId40"/>
    <p:sldId id="519" r:id="rId41"/>
    <p:sldId id="521" r:id="rId42"/>
    <p:sldId id="520" r:id="rId43"/>
    <p:sldId id="525" r:id="rId44"/>
    <p:sldId id="533" r:id="rId4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BBB59"/>
    <a:srgbClr val="C050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718" autoAdjust="0"/>
    <p:restoredTop sz="92157" autoAdjust="0"/>
  </p:normalViewPr>
  <p:slideViewPr>
    <p:cSldViewPr snapToGrid="0" snapToObjects="1">
      <p:cViewPr varScale="1">
        <p:scale>
          <a:sx n="97" d="100"/>
          <a:sy n="97" d="100"/>
        </p:scale>
        <p:origin x="592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338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handoutMaster" Target="handoutMasters/handout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41BA869-856C-DA4B-9A68-DCD615610BFA}" type="doc">
      <dgm:prSet loTypeId="urn:microsoft.com/office/officeart/2005/8/layout/hierarchy5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C89A929-BC40-9846-910B-21D773EFFED9}">
      <dgm:prSet phldrT="[Text]"/>
      <dgm:spPr/>
      <dgm:t>
        <a:bodyPr/>
        <a:lstStyle/>
        <a:p>
          <a:r>
            <a:rPr lang="en-US" dirty="0"/>
            <a:t>Data Types</a:t>
          </a:r>
        </a:p>
      </dgm:t>
    </dgm:pt>
    <dgm:pt modelId="{34786749-9C5E-1E45-A67B-9AC89824701B}" type="parTrans" cxnId="{B0D7590D-315F-AB45-B171-9F8DFD7EABBD}">
      <dgm:prSet/>
      <dgm:spPr/>
      <dgm:t>
        <a:bodyPr/>
        <a:lstStyle/>
        <a:p>
          <a:endParaRPr lang="en-US"/>
        </a:p>
      </dgm:t>
    </dgm:pt>
    <dgm:pt modelId="{A95FFD3C-043C-A14F-9BFF-A708DA9CBB60}" type="sibTrans" cxnId="{B0D7590D-315F-AB45-B171-9F8DFD7EABBD}">
      <dgm:prSet/>
      <dgm:spPr/>
      <dgm:t>
        <a:bodyPr/>
        <a:lstStyle/>
        <a:p>
          <a:endParaRPr lang="en-US"/>
        </a:p>
      </dgm:t>
    </dgm:pt>
    <dgm:pt modelId="{663CA8D5-6F13-FE46-AD23-91FFE191A54C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/>
            <a:t>Categorical</a:t>
          </a:r>
        </a:p>
      </dgm:t>
    </dgm:pt>
    <dgm:pt modelId="{2979A585-3B9C-A648-A652-4913A7B04088}" type="parTrans" cxnId="{C9343419-98F2-4D47-BA2E-FAF6563B3980}">
      <dgm:prSet/>
      <dgm:spPr/>
      <dgm:t>
        <a:bodyPr/>
        <a:lstStyle/>
        <a:p>
          <a:endParaRPr lang="en-US"/>
        </a:p>
      </dgm:t>
    </dgm:pt>
    <dgm:pt modelId="{767F5BB5-C481-8D4E-9645-1913B7BF7427}" type="sibTrans" cxnId="{C9343419-98F2-4D47-BA2E-FAF6563B3980}">
      <dgm:prSet/>
      <dgm:spPr/>
      <dgm:t>
        <a:bodyPr/>
        <a:lstStyle/>
        <a:p>
          <a:endParaRPr lang="en-US"/>
        </a:p>
      </dgm:t>
    </dgm:pt>
    <dgm:pt modelId="{63D77840-BCEC-734C-8140-B8A762ACB769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/>
            <a:t>Numerical</a:t>
          </a:r>
        </a:p>
      </dgm:t>
    </dgm:pt>
    <dgm:pt modelId="{5D65EB21-79F4-C04D-AAC8-9762C5DEA685}" type="parTrans" cxnId="{EB3A6581-5ECD-904C-8667-DAF19EAAF37B}">
      <dgm:prSet/>
      <dgm:spPr/>
      <dgm:t>
        <a:bodyPr/>
        <a:lstStyle/>
        <a:p>
          <a:endParaRPr lang="en-US"/>
        </a:p>
      </dgm:t>
    </dgm:pt>
    <dgm:pt modelId="{2FF9B17E-7DA2-A34B-B0C4-A19D21A1CD21}" type="sibTrans" cxnId="{EB3A6581-5ECD-904C-8667-DAF19EAAF37B}">
      <dgm:prSet/>
      <dgm:spPr/>
      <dgm:t>
        <a:bodyPr/>
        <a:lstStyle/>
        <a:p>
          <a:endParaRPr lang="en-US"/>
        </a:p>
      </dgm:t>
    </dgm:pt>
    <dgm:pt modelId="{73AEB7A0-EB3F-A24A-9BB3-8BE6D26575CE}">
      <dgm:prSet phldrT="[Text]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Interval</a:t>
          </a:r>
        </a:p>
      </dgm:t>
    </dgm:pt>
    <dgm:pt modelId="{0611128C-47CD-5847-89FA-A3D34190DD50}" type="parTrans" cxnId="{4CAF08D6-B1E1-BE4A-95B8-1B6E43892997}">
      <dgm:prSet/>
      <dgm:spPr/>
      <dgm:t>
        <a:bodyPr/>
        <a:lstStyle/>
        <a:p>
          <a:endParaRPr lang="en-US"/>
        </a:p>
      </dgm:t>
    </dgm:pt>
    <dgm:pt modelId="{1796AB51-0FB5-3449-8498-79BD4FA9B59D}" type="sibTrans" cxnId="{4CAF08D6-B1E1-BE4A-95B8-1B6E43892997}">
      <dgm:prSet/>
      <dgm:spPr/>
      <dgm:t>
        <a:bodyPr/>
        <a:lstStyle/>
        <a:p>
          <a:endParaRPr lang="en-US"/>
        </a:p>
      </dgm:t>
    </dgm:pt>
    <dgm:pt modelId="{647DDA1B-926D-1D46-B1A2-1E5A4E29B78A}">
      <dgm:prSet phldrT="[Text]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Ratio</a:t>
          </a:r>
        </a:p>
      </dgm:t>
    </dgm:pt>
    <dgm:pt modelId="{0AE12B21-E804-8E41-8E8A-A54E063874DC}" type="parTrans" cxnId="{9AD5EB6E-66F2-9546-A7F6-9562E5599AB5}">
      <dgm:prSet/>
      <dgm:spPr/>
      <dgm:t>
        <a:bodyPr/>
        <a:lstStyle/>
        <a:p>
          <a:endParaRPr lang="en-US"/>
        </a:p>
      </dgm:t>
    </dgm:pt>
    <dgm:pt modelId="{B9603F69-99BC-B144-8D53-6062D6A8CFEF}" type="sibTrans" cxnId="{9AD5EB6E-66F2-9546-A7F6-9562E5599AB5}">
      <dgm:prSet/>
      <dgm:spPr/>
      <dgm:t>
        <a:bodyPr/>
        <a:lstStyle/>
        <a:p>
          <a:endParaRPr lang="en-US"/>
        </a:p>
      </dgm:t>
    </dgm:pt>
    <dgm:pt modelId="{8BB74CC7-5371-434D-B309-A4B8A4F8B443}">
      <dgm:prSet phldrT="[Text]"/>
      <dgm:spPr>
        <a:solidFill>
          <a:schemeClr val="accent4"/>
        </a:solidFill>
      </dgm:spPr>
      <dgm:t>
        <a:bodyPr/>
        <a:lstStyle/>
        <a:p>
          <a:r>
            <a:rPr lang="en-US" dirty="0"/>
            <a:t>Nominal</a:t>
          </a:r>
        </a:p>
      </dgm:t>
    </dgm:pt>
    <dgm:pt modelId="{D7F757E4-D01D-BD44-8A17-6FB2E90AFB5A}" type="parTrans" cxnId="{B5699861-5389-3645-8CE6-0719C3AB6282}">
      <dgm:prSet/>
      <dgm:spPr/>
      <dgm:t>
        <a:bodyPr/>
        <a:lstStyle/>
        <a:p>
          <a:endParaRPr lang="en-US"/>
        </a:p>
      </dgm:t>
    </dgm:pt>
    <dgm:pt modelId="{A1F4F545-C8BF-6146-BD2B-B84E09B500A9}" type="sibTrans" cxnId="{B5699861-5389-3645-8CE6-0719C3AB6282}">
      <dgm:prSet/>
      <dgm:spPr/>
      <dgm:t>
        <a:bodyPr/>
        <a:lstStyle/>
        <a:p>
          <a:endParaRPr lang="en-US"/>
        </a:p>
      </dgm:t>
    </dgm:pt>
    <dgm:pt modelId="{8C701665-040A-2F4C-BA26-D9F3A7554B6E}">
      <dgm:prSet phldrT="[Text]"/>
      <dgm:spPr>
        <a:solidFill>
          <a:schemeClr val="accent4"/>
        </a:solidFill>
      </dgm:spPr>
      <dgm:t>
        <a:bodyPr/>
        <a:lstStyle/>
        <a:p>
          <a:r>
            <a:rPr lang="en-US" dirty="0"/>
            <a:t>Ordinal</a:t>
          </a:r>
        </a:p>
      </dgm:t>
    </dgm:pt>
    <dgm:pt modelId="{FC82823D-59DA-EA40-AC7C-53ADCFC0B9B9}" type="parTrans" cxnId="{0D1652B6-8DAA-464E-9D61-82C2C2112C08}">
      <dgm:prSet/>
      <dgm:spPr/>
      <dgm:t>
        <a:bodyPr/>
        <a:lstStyle/>
        <a:p>
          <a:endParaRPr lang="en-US"/>
        </a:p>
      </dgm:t>
    </dgm:pt>
    <dgm:pt modelId="{C5015021-6025-D144-B4CA-163ED6FA558F}" type="sibTrans" cxnId="{0D1652B6-8DAA-464E-9D61-82C2C2112C08}">
      <dgm:prSet/>
      <dgm:spPr/>
      <dgm:t>
        <a:bodyPr/>
        <a:lstStyle/>
        <a:p>
          <a:endParaRPr lang="en-US"/>
        </a:p>
      </dgm:t>
    </dgm:pt>
    <dgm:pt modelId="{022ECFAA-5DFA-3442-9BA0-94FB5210CF30}" type="pres">
      <dgm:prSet presAssocID="{641BA869-856C-DA4B-9A68-DCD615610BFA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2444738F-9962-5B4E-A978-13E35177D2FC}" type="pres">
      <dgm:prSet presAssocID="{641BA869-856C-DA4B-9A68-DCD615610BFA}" presName="hierFlow" presStyleCnt="0"/>
      <dgm:spPr/>
    </dgm:pt>
    <dgm:pt modelId="{A74B3DF1-9609-CA44-B0F9-6A4D00A22B35}" type="pres">
      <dgm:prSet presAssocID="{641BA869-856C-DA4B-9A68-DCD615610BFA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6C095FD0-E3CF-2448-AD9D-62D4A8C04E23}" type="pres">
      <dgm:prSet presAssocID="{7C89A929-BC40-9846-910B-21D773EFFED9}" presName="Name17" presStyleCnt="0"/>
      <dgm:spPr/>
    </dgm:pt>
    <dgm:pt modelId="{0559FF77-E4BF-D74D-A587-9F930C8671B5}" type="pres">
      <dgm:prSet presAssocID="{7C89A929-BC40-9846-910B-21D773EFFED9}" presName="level1Shape" presStyleLbl="node0" presStyleIdx="0" presStyleCnt="1">
        <dgm:presLayoutVars>
          <dgm:chPref val="3"/>
        </dgm:presLayoutVars>
      </dgm:prSet>
      <dgm:spPr/>
    </dgm:pt>
    <dgm:pt modelId="{73E43A20-427A-004A-8A03-6C8C03976DA2}" type="pres">
      <dgm:prSet presAssocID="{7C89A929-BC40-9846-910B-21D773EFFED9}" presName="hierChild2" presStyleCnt="0"/>
      <dgm:spPr/>
    </dgm:pt>
    <dgm:pt modelId="{D41E7B07-244C-1643-ABBB-E9893915CD59}" type="pres">
      <dgm:prSet presAssocID="{2979A585-3B9C-A648-A652-4913A7B04088}" presName="Name25" presStyleLbl="parChTrans1D2" presStyleIdx="0" presStyleCnt="2"/>
      <dgm:spPr/>
    </dgm:pt>
    <dgm:pt modelId="{B41D0358-99DC-A94A-8A70-D5859FAB97CB}" type="pres">
      <dgm:prSet presAssocID="{2979A585-3B9C-A648-A652-4913A7B04088}" presName="connTx" presStyleLbl="parChTrans1D2" presStyleIdx="0" presStyleCnt="2"/>
      <dgm:spPr/>
    </dgm:pt>
    <dgm:pt modelId="{E0234430-C6EB-C84F-8535-9CDCCA65BC43}" type="pres">
      <dgm:prSet presAssocID="{663CA8D5-6F13-FE46-AD23-91FFE191A54C}" presName="Name30" presStyleCnt="0"/>
      <dgm:spPr/>
    </dgm:pt>
    <dgm:pt modelId="{55E79021-6210-0A4D-AEB3-3E25B85DEFFC}" type="pres">
      <dgm:prSet presAssocID="{663CA8D5-6F13-FE46-AD23-91FFE191A54C}" presName="level2Shape" presStyleLbl="node2" presStyleIdx="0" presStyleCnt="2"/>
      <dgm:spPr/>
    </dgm:pt>
    <dgm:pt modelId="{2D83D783-6082-2B49-A9B7-52C808B03A46}" type="pres">
      <dgm:prSet presAssocID="{663CA8D5-6F13-FE46-AD23-91FFE191A54C}" presName="hierChild3" presStyleCnt="0"/>
      <dgm:spPr/>
    </dgm:pt>
    <dgm:pt modelId="{E147E9DF-5F1B-AF49-A9D7-5E60B820F15B}" type="pres">
      <dgm:prSet presAssocID="{D7F757E4-D01D-BD44-8A17-6FB2E90AFB5A}" presName="Name25" presStyleLbl="parChTrans1D3" presStyleIdx="0" presStyleCnt="4"/>
      <dgm:spPr/>
    </dgm:pt>
    <dgm:pt modelId="{8AFA2601-6420-8F49-AFBD-0433F51C2B8D}" type="pres">
      <dgm:prSet presAssocID="{D7F757E4-D01D-BD44-8A17-6FB2E90AFB5A}" presName="connTx" presStyleLbl="parChTrans1D3" presStyleIdx="0" presStyleCnt="4"/>
      <dgm:spPr/>
    </dgm:pt>
    <dgm:pt modelId="{BDCD3F1F-CC69-9845-9D26-BF099B39F377}" type="pres">
      <dgm:prSet presAssocID="{8BB74CC7-5371-434D-B309-A4B8A4F8B443}" presName="Name30" presStyleCnt="0"/>
      <dgm:spPr/>
    </dgm:pt>
    <dgm:pt modelId="{DB941C13-26E0-DA44-A371-1737A021107C}" type="pres">
      <dgm:prSet presAssocID="{8BB74CC7-5371-434D-B309-A4B8A4F8B443}" presName="level2Shape" presStyleLbl="node3" presStyleIdx="0" presStyleCnt="4"/>
      <dgm:spPr/>
    </dgm:pt>
    <dgm:pt modelId="{73E7152E-6043-2F47-92E3-62747592C229}" type="pres">
      <dgm:prSet presAssocID="{8BB74CC7-5371-434D-B309-A4B8A4F8B443}" presName="hierChild3" presStyleCnt="0"/>
      <dgm:spPr/>
    </dgm:pt>
    <dgm:pt modelId="{B804806C-1823-764A-8204-E8673366169E}" type="pres">
      <dgm:prSet presAssocID="{FC82823D-59DA-EA40-AC7C-53ADCFC0B9B9}" presName="Name25" presStyleLbl="parChTrans1D3" presStyleIdx="1" presStyleCnt="4"/>
      <dgm:spPr/>
    </dgm:pt>
    <dgm:pt modelId="{11F21376-244F-1E49-A5E7-62E955586401}" type="pres">
      <dgm:prSet presAssocID="{FC82823D-59DA-EA40-AC7C-53ADCFC0B9B9}" presName="connTx" presStyleLbl="parChTrans1D3" presStyleIdx="1" presStyleCnt="4"/>
      <dgm:spPr/>
    </dgm:pt>
    <dgm:pt modelId="{75CCB3FB-3BF9-4448-BBAA-81A0204430DB}" type="pres">
      <dgm:prSet presAssocID="{8C701665-040A-2F4C-BA26-D9F3A7554B6E}" presName="Name30" presStyleCnt="0"/>
      <dgm:spPr/>
    </dgm:pt>
    <dgm:pt modelId="{5394EAD2-1EF3-4942-BBF8-9AF68C018BB0}" type="pres">
      <dgm:prSet presAssocID="{8C701665-040A-2F4C-BA26-D9F3A7554B6E}" presName="level2Shape" presStyleLbl="node3" presStyleIdx="1" presStyleCnt="4"/>
      <dgm:spPr/>
    </dgm:pt>
    <dgm:pt modelId="{E0EB2C20-25DD-BA40-B6DE-B20F2C646D13}" type="pres">
      <dgm:prSet presAssocID="{8C701665-040A-2F4C-BA26-D9F3A7554B6E}" presName="hierChild3" presStyleCnt="0"/>
      <dgm:spPr/>
    </dgm:pt>
    <dgm:pt modelId="{11B53E8B-1B0E-0B46-B473-55208D81C634}" type="pres">
      <dgm:prSet presAssocID="{5D65EB21-79F4-C04D-AAC8-9762C5DEA685}" presName="Name25" presStyleLbl="parChTrans1D2" presStyleIdx="1" presStyleCnt="2"/>
      <dgm:spPr/>
    </dgm:pt>
    <dgm:pt modelId="{1FB42605-0513-6D42-B79C-25C2EAAD7C61}" type="pres">
      <dgm:prSet presAssocID="{5D65EB21-79F4-C04D-AAC8-9762C5DEA685}" presName="connTx" presStyleLbl="parChTrans1D2" presStyleIdx="1" presStyleCnt="2"/>
      <dgm:spPr/>
    </dgm:pt>
    <dgm:pt modelId="{F39A9865-A624-094F-86D1-C242E3D5D352}" type="pres">
      <dgm:prSet presAssocID="{63D77840-BCEC-734C-8140-B8A762ACB769}" presName="Name30" presStyleCnt="0"/>
      <dgm:spPr/>
    </dgm:pt>
    <dgm:pt modelId="{A03D09D3-2815-BD48-B2FB-B992A0293C42}" type="pres">
      <dgm:prSet presAssocID="{63D77840-BCEC-734C-8140-B8A762ACB769}" presName="level2Shape" presStyleLbl="node2" presStyleIdx="1" presStyleCnt="2"/>
      <dgm:spPr/>
    </dgm:pt>
    <dgm:pt modelId="{DC099E98-AE1C-224C-A29D-2ED6DFFB384A}" type="pres">
      <dgm:prSet presAssocID="{63D77840-BCEC-734C-8140-B8A762ACB769}" presName="hierChild3" presStyleCnt="0"/>
      <dgm:spPr/>
    </dgm:pt>
    <dgm:pt modelId="{F8475684-AF52-BC42-AE5F-0C4D6B7B1C57}" type="pres">
      <dgm:prSet presAssocID="{0611128C-47CD-5847-89FA-A3D34190DD50}" presName="Name25" presStyleLbl="parChTrans1D3" presStyleIdx="2" presStyleCnt="4"/>
      <dgm:spPr/>
    </dgm:pt>
    <dgm:pt modelId="{D274D38D-255B-7D4D-8369-EFE0798A89C6}" type="pres">
      <dgm:prSet presAssocID="{0611128C-47CD-5847-89FA-A3D34190DD50}" presName="connTx" presStyleLbl="parChTrans1D3" presStyleIdx="2" presStyleCnt="4"/>
      <dgm:spPr/>
    </dgm:pt>
    <dgm:pt modelId="{DEF4D6E3-240A-F845-962F-D933BFDC9DDB}" type="pres">
      <dgm:prSet presAssocID="{73AEB7A0-EB3F-A24A-9BB3-8BE6D26575CE}" presName="Name30" presStyleCnt="0"/>
      <dgm:spPr/>
    </dgm:pt>
    <dgm:pt modelId="{5E53D8CC-C11A-D54A-BF06-91DC68AEE4A8}" type="pres">
      <dgm:prSet presAssocID="{73AEB7A0-EB3F-A24A-9BB3-8BE6D26575CE}" presName="level2Shape" presStyleLbl="node3" presStyleIdx="2" presStyleCnt="4"/>
      <dgm:spPr/>
    </dgm:pt>
    <dgm:pt modelId="{E2B440C3-7525-FE4A-A6A7-3AA2D141F4E5}" type="pres">
      <dgm:prSet presAssocID="{73AEB7A0-EB3F-A24A-9BB3-8BE6D26575CE}" presName="hierChild3" presStyleCnt="0"/>
      <dgm:spPr/>
    </dgm:pt>
    <dgm:pt modelId="{FEBDEB14-224E-0544-999A-4F0DD72D06D4}" type="pres">
      <dgm:prSet presAssocID="{0AE12B21-E804-8E41-8E8A-A54E063874DC}" presName="Name25" presStyleLbl="parChTrans1D3" presStyleIdx="3" presStyleCnt="4"/>
      <dgm:spPr/>
    </dgm:pt>
    <dgm:pt modelId="{EAFFB840-B02F-EC4A-8723-7E739BF9A275}" type="pres">
      <dgm:prSet presAssocID="{0AE12B21-E804-8E41-8E8A-A54E063874DC}" presName="connTx" presStyleLbl="parChTrans1D3" presStyleIdx="3" presStyleCnt="4"/>
      <dgm:spPr/>
    </dgm:pt>
    <dgm:pt modelId="{47A7DAB5-4A63-4044-89BC-416A1F2A0E93}" type="pres">
      <dgm:prSet presAssocID="{647DDA1B-926D-1D46-B1A2-1E5A4E29B78A}" presName="Name30" presStyleCnt="0"/>
      <dgm:spPr/>
    </dgm:pt>
    <dgm:pt modelId="{CAFA975F-06C8-4D4B-80E0-F9437A5FF487}" type="pres">
      <dgm:prSet presAssocID="{647DDA1B-926D-1D46-B1A2-1E5A4E29B78A}" presName="level2Shape" presStyleLbl="node3" presStyleIdx="3" presStyleCnt="4"/>
      <dgm:spPr/>
    </dgm:pt>
    <dgm:pt modelId="{21CB1B7E-2CF9-2D4E-81D3-A932424B8546}" type="pres">
      <dgm:prSet presAssocID="{647DDA1B-926D-1D46-B1A2-1E5A4E29B78A}" presName="hierChild3" presStyleCnt="0"/>
      <dgm:spPr/>
    </dgm:pt>
    <dgm:pt modelId="{0539E02E-F5B0-E34B-8433-9B14B434929E}" type="pres">
      <dgm:prSet presAssocID="{641BA869-856C-DA4B-9A68-DCD615610BFA}" presName="bgShapesFlow" presStyleCnt="0"/>
      <dgm:spPr/>
    </dgm:pt>
  </dgm:ptLst>
  <dgm:cxnLst>
    <dgm:cxn modelId="{B0D7590D-315F-AB45-B171-9F8DFD7EABBD}" srcId="{641BA869-856C-DA4B-9A68-DCD615610BFA}" destId="{7C89A929-BC40-9846-910B-21D773EFFED9}" srcOrd="0" destOrd="0" parTransId="{34786749-9C5E-1E45-A67B-9AC89824701B}" sibTransId="{A95FFD3C-043C-A14F-9BFF-A708DA9CBB60}"/>
    <dgm:cxn modelId="{AE66AB10-E42F-E049-A804-F865146119E1}" type="presOf" srcId="{FC82823D-59DA-EA40-AC7C-53ADCFC0B9B9}" destId="{11F21376-244F-1E49-A5E7-62E955586401}" srcOrd="1" destOrd="0" presId="urn:microsoft.com/office/officeart/2005/8/layout/hierarchy5"/>
    <dgm:cxn modelId="{C9343419-98F2-4D47-BA2E-FAF6563B3980}" srcId="{7C89A929-BC40-9846-910B-21D773EFFED9}" destId="{663CA8D5-6F13-FE46-AD23-91FFE191A54C}" srcOrd="0" destOrd="0" parTransId="{2979A585-3B9C-A648-A652-4913A7B04088}" sibTransId="{767F5BB5-C481-8D4E-9645-1913B7BF7427}"/>
    <dgm:cxn modelId="{269F4D41-16E0-FF42-AB12-D4A88FF8C725}" type="presOf" srcId="{D7F757E4-D01D-BD44-8A17-6FB2E90AFB5A}" destId="{E147E9DF-5F1B-AF49-A9D7-5E60B820F15B}" srcOrd="0" destOrd="0" presId="urn:microsoft.com/office/officeart/2005/8/layout/hierarchy5"/>
    <dgm:cxn modelId="{8CBEC64A-F50D-6C4D-9524-1D2941236344}" type="presOf" srcId="{647DDA1B-926D-1D46-B1A2-1E5A4E29B78A}" destId="{CAFA975F-06C8-4D4B-80E0-F9437A5FF487}" srcOrd="0" destOrd="0" presId="urn:microsoft.com/office/officeart/2005/8/layout/hierarchy5"/>
    <dgm:cxn modelId="{C81D5661-1DAD-5C4C-8D9A-1D972C1AC0A9}" type="presOf" srcId="{5D65EB21-79F4-C04D-AAC8-9762C5DEA685}" destId="{1FB42605-0513-6D42-B79C-25C2EAAD7C61}" srcOrd="1" destOrd="0" presId="urn:microsoft.com/office/officeart/2005/8/layout/hierarchy5"/>
    <dgm:cxn modelId="{B5699861-5389-3645-8CE6-0719C3AB6282}" srcId="{663CA8D5-6F13-FE46-AD23-91FFE191A54C}" destId="{8BB74CC7-5371-434D-B309-A4B8A4F8B443}" srcOrd="0" destOrd="0" parTransId="{D7F757E4-D01D-BD44-8A17-6FB2E90AFB5A}" sibTransId="{A1F4F545-C8BF-6146-BD2B-B84E09B500A9}"/>
    <dgm:cxn modelId="{96B1886B-FFB9-614E-8EAA-49424B5A782B}" type="presOf" srcId="{8C701665-040A-2F4C-BA26-D9F3A7554B6E}" destId="{5394EAD2-1EF3-4942-BBF8-9AF68C018BB0}" srcOrd="0" destOrd="0" presId="urn:microsoft.com/office/officeart/2005/8/layout/hierarchy5"/>
    <dgm:cxn modelId="{9AD5EB6E-66F2-9546-A7F6-9562E5599AB5}" srcId="{63D77840-BCEC-734C-8140-B8A762ACB769}" destId="{647DDA1B-926D-1D46-B1A2-1E5A4E29B78A}" srcOrd="1" destOrd="0" parTransId="{0AE12B21-E804-8E41-8E8A-A54E063874DC}" sibTransId="{B9603F69-99BC-B144-8D53-6062D6A8CFEF}"/>
    <dgm:cxn modelId="{F600A17A-7CCA-7B46-8DAE-7F5EF2FBF7AB}" type="presOf" srcId="{0611128C-47CD-5847-89FA-A3D34190DD50}" destId="{D274D38D-255B-7D4D-8369-EFE0798A89C6}" srcOrd="1" destOrd="0" presId="urn:microsoft.com/office/officeart/2005/8/layout/hierarchy5"/>
    <dgm:cxn modelId="{EB3A6581-5ECD-904C-8667-DAF19EAAF37B}" srcId="{7C89A929-BC40-9846-910B-21D773EFFED9}" destId="{63D77840-BCEC-734C-8140-B8A762ACB769}" srcOrd="1" destOrd="0" parTransId="{5D65EB21-79F4-C04D-AAC8-9762C5DEA685}" sibTransId="{2FF9B17E-7DA2-A34B-B0C4-A19D21A1CD21}"/>
    <dgm:cxn modelId="{396FC386-0D96-7E46-9BEE-537243B9F898}" type="presOf" srcId="{2979A585-3B9C-A648-A652-4913A7B04088}" destId="{B41D0358-99DC-A94A-8A70-D5859FAB97CB}" srcOrd="1" destOrd="0" presId="urn:microsoft.com/office/officeart/2005/8/layout/hierarchy5"/>
    <dgm:cxn modelId="{8DE29389-A5F9-1142-BB20-C359C3BFD94B}" type="presOf" srcId="{663CA8D5-6F13-FE46-AD23-91FFE191A54C}" destId="{55E79021-6210-0A4D-AEB3-3E25B85DEFFC}" srcOrd="0" destOrd="0" presId="urn:microsoft.com/office/officeart/2005/8/layout/hierarchy5"/>
    <dgm:cxn modelId="{07D8E499-9A06-B54D-8029-97124B5526AB}" type="presOf" srcId="{0AE12B21-E804-8E41-8E8A-A54E063874DC}" destId="{EAFFB840-B02F-EC4A-8723-7E739BF9A275}" srcOrd="1" destOrd="0" presId="urn:microsoft.com/office/officeart/2005/8/layout/hierarchy5"/>
    <dgm:cxn modelId="{51042BA0-BA4E-B84C-BC4B-95A907FBFECF}" type="presOf" srcId="{0AE12B21-E804-8E41-8E8A-A54E063874DC}" destId="{FEBDEB14-224E-0544-999A-4F0DD72D06D4}" srcOrd="0" destOrd="0" presId="urn:microsoft.com/office/officeart/2005/8/layout/hierarchy5"/>
    <dgm:cxn modelId="{2EB347AA-BCF6-A54F-9091-D3DDC7DDBFE6}" type="presOf" srcId="{63D77840-BCEC-734C-8140-B8A762ACB769}" destId="{A03D09D3-2815-BD48-B2FB-B992A0293C42}" srcOrd="0" destOrd="0" presId="urn:microsoft.com/office/officeart/2005/8/layout/hierarchy5"/>
    <dgm:cxn modelId="{656E5CAB-B481-E34B-8E4D-D6E800483659}" type="presOf" srcId="{7C89A929-BC40-9846-910B-21D773EFFED9}" destId="{0559FF77-E4BF-D74D-A587-9F930C8671B5}" srcOrd="0" destOrd="0" presId="urn:microsoft.com/office/officeart/2005/8/layout/hierarchy5"/>
    <dgm:cxn modelId="{540617AC-203E-0240-8306-351847DE32D7}" type="presOf" srcId="{73AEB7A0-EB3F-A24A-9BB3-8BE6D26575CE}" destId="{5E53D8CC-C11A-D54A-BF06-91DC68AEE4A8}" srcOrd="0" destOrd="0" presId="urn:microsoft.com/office/officeart/2005/8/layout/hierarchy5"/>
    <dgm:cxn modelId="{93F54FB0-A091-C143-B03D-C65D87A2CD99}" type="presOf" srcId="{D7F757E4-D01D-BD44-8A17-6FB2E90AFB5A}" destId="{8AFA2601-6420-8F49-AFBD-0433F51C2B8D}" srcOrd="1" destOrd="0" presId="urn:microsoft.com/office/officeart/2005/8/layout/hierarchy5"/>
    <dgm:cxn modelId="{0D1652B6-8DAA-464E-9D61-82C2C2112C08}" srcId="{663CA8D5-6F13-FE46-AD23-91FFE191A54C}" destId="{8C701665-040A-2F4C-BA26-D9F3A7554B6E}" srcOrd="1" destOrd="0" parTransId="{FC82823D-59DA-EA40-AC7C-53ADCFC0B9B9}" sibTransId="{C5015021-6025-D144-B4CA-163ED6FA558F}"/>
    <dgm:cxn modelId="{4A1257BC-C6DC-164E-ACB3-2F8EAA097E41}" type="presOf" srcId="{0611128C-47CD-5847-89FA-A3D34190DD50}" destId="{F8475684-AF52-BC42-AE5F-0C4D6B7B1C57}" srcOrd="0" destOrd="0" presId="urn:microsoft.com/office/officeart/2005/8/layout/hierarchy5"/>
    <dgm:cxn modelId="{FC31E8D4-2C94-8B40-8D20-682508558D52}" type="presOf" srcId="{641BA869-856C-DA4B-9A68-DCD615610BFA}" destId="{022ECFAA-5DFA-3442-9BA0-94FB5210CF30}" srcOrd="0" destOrd="0" presId="urn:microsoft.com/office/officeart/2005/8/layout/hierarchy5"/>
    <dgm:cxn modelId="{4CAF08D6-B1E1-BE4A-95B8-1B6E43892997}" srcId="{63D77840-BCEC-734C-8140-B8A762ACB769}" destId="{73AEB7A0-EB3F-A24A-9BB3-8BE6D26575CE}" srcOrd="0" destOrd="0" parTransId="{0611128C-47CD-5847-89FA-A3D34190DD50}" sibTransId="{1796AB51-0FB5-3449-8498-79BD4FA9B59D}"/>
    <dgm:cxn modelId="{F29A68DB-0B3C-8D4E-A720-6681EDAA3E04}" type="presOf" srcId="{FC82823D-59DA-EA40-AC7C-53ADCFC0B9B9}" destId="{B804806C-1823-764A-8204-E8673366169E}" srcOrd="0" destOrd="0" presId="urn:microsoft.com/office/officeart/2005/8/layout/hierarchy5"/>
    <dgm:cxn modelId="{9331A3E7-5E1F-154F-B818-F53944333187}" type="presOf" srcId="{8BB74CC7-5371-434D-B309-A4B8A4F8B443}" destId="{DB941C13-26E0-DA44-A371-1737A021107C}" srcOrd="0" destOrd="0" presId="urn:microsoft.com/office/officeart/2005/8/layout/hierarchy5"/>
    <dgm:cxn modelId="{3306B0F0-9098-7747-AF98-3FEE31DE688F}" type="presOf" srcId="{2979A585-3B9C-A648-A652-4913A7B04088}" destId="{D41E7B07-244C-1643-ABBB-E9893915CD59}" srcOrd="0" destOrd="0" presId="urn:microsoft.com/office/officeart/2005/8/layout/hierarchy5"/>
    <dgm:cxn modelId="{C7B53AF6-18F4-F640-A029-66C2B862FFE1}" type="presOf" srcId="{5D65EB21-79F4-C04D-AAC8-9762C5DEA685}" destId="{11B53E8B-1B0E-0B46-B473-55208D81C634}" srcOrd="0" destOrd="0" presId="urn:microsoft.com/office/officeart/2005/8/layout/hierarchy5"/>
    <dgm:cxn modelId="{F3492753-6560-5240-86F1-62E09656FEFF}" type="presParOf" srcId="{022ECFAA-5DFA-3442-9BA0-94FB5210CF30}" destId="{2444738F-9962-5B4E-A978-13E35177D2FC}" srcOrd="0" destOrd="0" presId="urn:microsoft.com/office/officeart/2005/8/layout/hierarchy5"/>
    <dgm:cxn modelId="{04A3218F-B9F2-9C4F-BE78-AD4F831ED60C}" type="presParOf" srcId="{2444738F-9962-5B4E-A978-13E35177D2FC}" destId="{A74B3DF1-9609-CA44-B0F9-6A4D00A22B35}" srcOrd="0" destOrd="0" presId="urn:microsoft.com/office/officeart/2005/8/layout/hierarchy5"/>
    <dgm:cxn modelId="{CD76C032-0530-3840-ADB1-781C9E8B4115}" type="presParOf" srcId="{A74B3DF1-9609-CA44-B0F9-6A4D00A22B35}" destId="{6C095FD0-E3CF-2448-AD9D-62D4A8C04E23}" srcOrd="0" destOrd="0" presId="urn:microsoft.com/office/officeart/2005/8/layout/hierarchy5"/>
    <dgm:cxn modelId="{A1060AD2-8DC7-2047-972A-F2C047C8A885}" type="presParOf" srcId="{6C095FD0-E3CF-2448-AD9D-62D4A8C04E23}" destId="{0559FF77-E4BF-D74D-A587-9F930C8671B5}" srcOrd="0" destOrd="0" presId="urn:microsoft.com/office/officeart/2005/8/layout/hierarchy5"/>
    <dgm:cxn modelId="{6B15ED0C-5B79-E745-90FB-9A9AC40F295A}" type="presParOf" srcId="{6C095FD0-E3CF-2448-AD9D-62D4A8C04E23}" destId="{73E43A20-427A-004A-8A03-6C8C03976DA2}" srcOrd="1" destOrd="0" presId="urn:microsoft.com/office/officeart/2005/8/layout/hierarchy5"/>
    <dgm:cxn modelId="{6D43EE70-A4E2-2A4F-A103-275FDC443559}" type="presParOf" srcId="{73E43A20-427A-004A-8A03-6C8C03976DA2}" destId="{D41E7B07-244C-1643-ABBB-E9893915CD59}" srcOrd="0" destOrd="0" presId="urn:microsoft.com/office/officeart/2005/8/layout/hierarchy5"/>
    <dgm:cxn modelId="{30A50043-8F8D-964F-BFC7-B6B8704853AE}" type="presParOf" srcId="{D41E7B07-244C-1643-ABBB-E9893915CD59}" destId="{B41D0358-99DC-A94A-8A70-D5859FAB97CB}" srcOrd="0" destOrd="0" presId="urn:microsoft.com/office/officeart/2005/8/layout/hierarchy5"/>
    <dgm:cxn modelId="{9BECC6C7-EF16-C641-8270-0AAE2ABB8607}" type="presParOf" srcId="{73E43A20-427A-004A-8A03-6C8C03976DA2}" destId="{E0234430-C6EB-C84F-8535-9CDCCA65BC43}" srcOrd="1" destOrd="0" presId="urn:microsoft.com/office/officeart/2005/8/layout/hierarchy5"/>
    <dgm:cxn modelId="{83F8FF85-4602-7D44-8C85-B1780BD34B63}" type="presParOf" srcId="{E0234430-C6EB-C84F-8535-9CDCCA65BC43}" destId="{55E79021-6210-0A4D-AEB3-3E25B85DEFFC}" srcOrd="0" destOrd="0" presId="urn:microsoft.com/office/officeart/2005/8/layout/hierarchy5"/>
    <dgm:cxn modelId="{A1FB2643-6733-0445-BCFE-F994774FFB63}" type="presParOf" srcId="{E0234430-C6EB-C84F-8535-9CDCCA65BC43}" destId="{2D83D783-6082-2B49-A9B7-52C808B03A46}" srcOrd="1" destOrd="0" presId="urn:microsoft.com/office/officeart/2005/8/layout/hierarchy5"/>
    <dgm:cxn modelId="{9F099F1B-8A9A-3543-9179-0E81B9214FD9}" type="presParOf" srcId="{2D83D783-6082-2B49-A9B7-52C808B03A46}" destId="{E147E9DF-5F1B-AF49-A9D7-5E60B820F15B}" srcOrd="0" destOrd="0" presId="urn:microsoft.com/office/officeart/2005/8/layout/hierarchy5"/>
    <dgm:cxn modelId="{81F0FFC5-E706-FF4C-B1A4-5D180F7EFEAB}" type="presParOf" srcId="{E147E9DF-5F1B-AF49-A9D7-5E60B820F15B}" destId="{8AFA2601-6420-8F49-AFBD-0433F51C2B8D}" srcOrd="0" destOrd="0" presId="urn:microsoft.com/office/officeart/2005/8/layout/hierarchy5"/>
    <dgm:cxn modelId="{B8F91002-E1EF-EE43-A1FD-EC8A625C65C8}" type="presParOf" srcId="{2D83D783-6082-2B49-A9B7-52C808B03A46}" destId="{BDCD3F1F-CC69-9845-9D26-BF099B39F377}" srcOrd="1" destOrd="0" presId="urn:microsoft.com/office/officeart/2005/8/layout/hierarchy5"/>
    <dgm:cxn modelId="{22DF76E4-F9B2-3940-ADD5-D798E79A6B63}" type="presParOf" srcId="{BDCD3F1F-CC69-9845-9D26-BF099B39F377}" destId="{DB941C13-26E0-DA44-A371-1737A021107C}" srcOrd="0" destOrd="0" presId="urn:microsoft.com/office/officeart/2005/8/layout/hierarchy5"/>
    <dgm:cxn modelId="{81C5D36C-7E0E-D247-A4C1-7C068E4B2DB0}" type="presParOf" srcId="{BDCD3F1F-CC69-9845-9D26-BF099B39F377}" destId="{73E7152E-6043-2F47-92E3-62747592C229}" srcOrd="1" destOrd="0" presId="urn:microsoft.com/office/officeart/2005/8/layout/hierarchy5"/>
    <dgm:cxn modelId="{D6670418-3C72-3647-B265-5B360C7CFE35}" type="presParOf" srcId="{2D83D783-6082-2B49-A9B7-52C808B03A46}" destId="{B804806C-1823-764A-8204-E8673366169E}" srcOrd="2" destOrd="0" presId="urn:microsoft.com/office/officeart/2005/8/layout/hierarchy5"/>
    <dgm:cxn modelId="{173782E6-B572-ED48-ABBB-6DA95DB8128A}" type="presParOf" srcId="{B804806C-1823-764A-8204-E8673366169E}" destId="{11F21376-244F-1E49-A5E7-62E955586401}" srcOrd="0" destOrd="0" presId="urn:microsoft.com/office/officeart/2005/8/layout/hierarchy5"/>
    <dgm:cxn modelId="{1C0F91A4-8356-534C-A497-B6C8207A479E}" type="presParOf" srcId="{2D83D783-6082-2B49-A9B7-52C808B03A46}" destId="{75CCB3FB-3BF9-4448-BBAA-81A0204430DB}" srcOrd="3" destOrd="0" presId="urn:microsoft.com/office/officeart/2005/8/layout/hierarchy5"/>
    <dgm:cxn modelId="{1303DA65-02A5-DA4C-8997-E091CBB42E2F}" type="presParOf" srcId="{75CCB3FB-3BF9-4448-BBAA-81A0204430DB}" destId="{5394EAD2-1EF3-4942-BBF8-9AF68C018BB0}" srcOrd="0" destOrd="0" presId="urn:microsoft.com/office/officeart/2005/8/layout/hierarchy5"/>
    <dgm:cxn modelId="{F68A0700-EAEB-034C-B415-36949E50DADB}" type="presParOf" srcId="{75CCB3FB-3BF9-4448-BBAA-81A0204430DB}" destId="{E0EB2C20-25DD-BA40-B6DE-B20F2C646D13}" srcOrd="1" destOrd="0" presId="urn:microsoft.com/office/officeart/2005/8/layout/hierarchy5"/>
    <dgm:cxn modelId="{32CBF2A4-8A63-2445-8EB3-D78BE1D7E670}" type="presParOf" srcId="{73E43A20-427A-004A-8A03-6C8C03976DA2}" destId="{11B53E8B-1B0E-0B46-B473-55208D81C634}" srcOrd="2" destOrd="0" presId="urn:microsoft.com/office/officeart/2005/8/layout/hierarchy5"/>
    <dgm:cxn modelId="{44834D69-8F92-B049-9FC8-9FD16DE14233}" type="presParOf" srcId="{11B53E8B-1B0E-0B46-B473-55208D81C634}" destId="{1FB42605-0513-6D42-B79C-25C2EAAD7C61}" srcOrd="0" destOrd="0" presId="urn:microsoft.com/office/officeart/2005/8/layout/hierarchy5"/>
    <dgm:cxn modelId="{0CE00DAA-4806-4A46-BED7-D2D53EEBA4E3}" type="presParOf" srcId="{73E43A20-427A-004A-8A03-6C8C03976DA2}" destId="{F39A9865-A624-094F-86D1-C242E3D5D352}" srcOrd="3" destOrd="0" presId="urn:microsoft.com/office/officeart/2005/8/layout/hierarchy5"/>
    <dgm:cxn modelId="{E41EC589-E1A8-5B46-81FD-4F7B0C835CD4}" type="presParOf" srcId="{F39A9865-A624-094F-86D1-C242E3D5D352}" destId="{A03D09D3-2815-BD48-B2FB-B992A0293C42}" srcOrd="0" destOrd="0" presId="urn:microsoft.com/office/officeart/2005/8/layout/hierarchy5"/>
    <dgm:cxn modelId="{BF561774-7B42-8541-8F94-65003CBDAB01}" type="presParOf" srcId="{F39A9865-A624-094F-86D1-C242E3D5D352}" destId="{DC099E98-AE1C-224C-A29D-2ED6DFFB384A}" srcOrd="1" destOrd="0" presId="urn:microsoft.com/office/officeart/2005/8/layout/hierarchy5"/>
    <dgm:cxn modelId="{DB800284-B733-D64C-A90B-2F6F3690A601}" type="presParOf" srcId="{DC099E98-AE1C-224C-A29D-2ED6DFFB384A}" destId="{F8475684-AF52-BC42-AE5F-0C4D6B7B1C57}" srcOrd="0" destOrd="0" presId="urn:microsoft.com/office/officeart/2005/8/layout/hierarchy5"/>
    <dgm:cxn modelId="{C7130610-C7CC-C248-9F6B-E0CF8ABE10E5}" type="presParOf" srcId="{F8475684-AF52-BC42-AE5F-0C4D6B7B1C57}" destId="{D274D38D-255B-7D4D-8369-EFE0798A89C6}" srcOrd="0" destOrd="0" presId="urn:microsoft.com/office/officeart/2005/8/layout/hierarchy5"/>
    <dgm:cxn modelId="{6AC8187F-5DB7-7946-BD94-D6C58DB639F0}" type="presParOf" srcId="{DC099E98-AE1C-224C-A29D-2ED6DFFB384A}" destId="{DEF4D6E3-240A-F845-962F-D933BFDC9DDB}" srcOrd="1" destOrd="0" presId="urn:microsoft.com/office/officeart/2005/8/layout/hierarchy5"/>
    <dgm:cxn modelId="{BB10F5C9-1652-9044-97F7-CFD0A0AB39EA}" type="presParOf" srcId="{DEF4D6E3-240A-F845-962F-D933BFDC9DDB}" destId="{5E53D8CC-C11A-D54A-BF06-91DC68AEE4A8}" srcOrd="0" destOrd="0" presId="urn:microsoft.com/office/officeart/2005/8/layout/hierarchy5"/>
    <dgm:cxn modelId="{004B0E44-D222-2149-A149-BC8392B1C85D}" type="presParOf" srcId="{DEF4D6E3-240A-F845-962F-D933BFDC9DDB}" destId="{E2B440C3-7525-FE4A-A6A7-3AA2D141F4E5}" srcOrd="1" destOrd="0" presId="urn:microsoft.com/office/officeart/2005/8/layout/hierarchy5"/>
    <dgm:cxn modelId="{D98AC0FC-71FB-9F49-BFC3-B239C881CCC2}" type="presParOf" srcId="{DC099E98-AE1C-224C-A29D-2ED6DFFB384A}" destId="{FEBDEB14-224E-0544-999A-4F0DD72D06D4}" srcOrd="2" destOrd="0" presId="urn:microsoft.com/office/officeart/2005/8/layout/hierarchy5"/>
    <dgm:cxn modelId="{6ADE070A-401A-F44C-8362-28E7323C49CF}" type="presParOf" srcId="{FEBDEB14-224E-0544-999A-4F0DD72D06D4}" destId="{EAFFB840-B02F-EC4A-8723-7E739BF9A275}" srcOrd="0" destOrd="0" presId="urn:microsoft.com/office/officeart/2005/8/layout/hierarchy5"/>
    <dgm:cxn modelId="{1A6F5EAF-CEF3-7F4B-BE37-3641F950CEC0}" type="presParOf" srcId="{DC099E98-AE1C-224C-A29D-2ED6DFFB384A}" destId="{47A7DAB5-4A63-4044-89BC-416A1F2A0E93}" srcOrd="3" destOrd="0" presId="urn:microsoft.com/office/officeart/2005/8/layout/hierarchy5"/>
    <dgm:cxn modelId="{3A8DF384-6F8E-254F-95CB-62947D27E439}" type="presParOf" srcId="{47A7DAB5-4A63-4044-89BC-416A1F2A0E93}" destId="{CAFA975F-06C8-4D4B-80E0-F9437A5FF487}" srcOrd="0" destOrd="0" presId="urn:microsoft.com/office/officeart/2005/8/layout/hierarchy5"/>
    <dgm:cxn modelId="{4C0B538B-8070-934D-8F4C-F2AC24046AE6}" type="presParOf" srcId="{47A7DAB5-4A63-4044-89BC-416A1F2A0E93}" destId="{21CB1B7E-2CF9-2D4E-81D3-A932424B8546}" srcOrd="1" destOrd="0" presId="urn:microsoft.com/office/officeart/2005/8/layout/hierarchy5"/>
    <dgm:cxn modelId="{ABF10F3E-B265-6A4C-B579-A4207F7FE044}" type="presParOf" srcId="{022ECFAA-5DFA-3442-9BA0-94FB5210CF30}" destId="{0539E02E-F5B0-E34B-8433-9B14B434929E}" srcOrd="1" destOrd="0" presId="urn:microsoft.com/office/officeart/2005/8/layout/hierarchy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59FF77-E4BF-D74D-A587-9F930C8671B5}">
      <dsp:nvSpPr>
        <dsp:cNvPr id="0" name=""/>
        <dsp:cNvSpPr/>
      </dsp:nvSpPr>
      <dsp:spPr>
        <a:xfrm>
          <a:off x="1587" y="1631156"/>
          <a:ext cx="1603374" cy="80168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85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Data Types</a:t>
          </a:r>
        </a:p>
      </dsp:txBody>
      <dsp:txXfrm>
        <a:off x="25068" y="1654637"/>
        <a:ext cx="1556412" cy="754725"/>
      </dsp:txXfrm>
    </dsp:sp>
    <dsp:sp modelId="{D41E7B07-244C-1643-ABBB-E9893915CD59}">
      <dsp:nvSpPr>
        <dsp:cNvPr id="0" name=""/>
        <dsp:cNvSpPr/>
      </dsp:nvSpPr>
      <dsp:spPr>
        <a:xfrm rot="18289469">
          <a:off x="1364098" y="1553275"/>
          <a:ext cx="1123078" cy="35507"/>
        </a:xfrm>
        <a:custGeom>
          <a:avLst/>
          <a:gdLst/>
          <a:ahLst/>
          <a:cxnLst/>
          <a:rect l="0" t="0" r="0" b="0"/>
          <a:pathLst>
            <a:path>
              <a:moveTo>
                <a:pt x="0" y="17753"/>
              </a:moveTo>
              <a:lnTo>
                <a:pt x="1123078" y="17753"/>
              </a:lnTo>
            </a:path>
          </a:pathLst>
        </a:custGeom>
        <a:noFill/>
        <a:ln w="285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897560" y="1542952"/>
        <a:ext cx="56153" cy="56153"/>
      </dsp:txXfrm>
    </dsp:sp>
    <dsp:sp modelId="{55E79021-6210-0A4D-AEB3-3E25B85DEFFC}">
      <dsp:nvSpPr>
        <dsp:cNvPr id="0" name=""/>
        <dsp:cNvSpPr/>
      </dsp:nvSpPr>
      <dsp:spPr>
        <a:xfrm>
          <a:off x="2246312" y="709215"/>
          <a:ext cx="1603374" cy="801687"/>
        </a:xfrm>
        <a:prstGeom prst="roundRect">
          <a:avLst>
            <a:gd name="adj" fmla="val 10000"/>
          </a:avLst>
        </a:prstGeom>
        <a:solidFill>
          <a:schemeClr val="accent2"/>
        </a:solidFill>
        <a:ln w="285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Categorical</a:t>
          </a:r>
        </a:p>
      </dsp:txBody>
      <dsp:txXfrm>
        <a:off x="2269793" y="732696"/>
        <a:ext cx="1556412" cy="754725"/>
      </dsp:txXfrm>
    </dsp:sp>
    <dsp:sp modelId="{E147E9DF-5F1B-AF49-A9D7-5E60B820F15B}">
      <dsp:nvSpPr>
        <dsp:cNvPr id="0" name=""/>
        <dsp:cNvSpPr/>
      </dsp:nvSpPr>
      <dsp:spPr>
        <a:xfrm rot="19457599">
          <a:off x="3775450" y="861820"/>
          <a:ext cx="789824" cy="35507"/>
        </a:xfrm>
        <a:custGeom>
          <a:avLst/>
          <a:gdLst/>
          <a:ahLst/>
          <a:cxnLst/>
          <a:rect l="0" t="0" r="0" b="0"/>
          <a:pathLst>
            <a:path>
              <a:moveTo>
                <a:pt x="0" y="17753"/>
              </a:moveTo>
              <a:lnTo>
                <a:pt x="789824" y="17753"/>
              </a:lnTo>
            </a:path>
          </a:pathLst>
        </a:custGeom>
        <a:noFill/>
        <a:ln w="285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150616" y="859828"/>
        <a:ext cx="39491" cy="39491"/>
      </dsp:txXfrm>
    </dsp:sp>
    <dsp:sp modelId="{DB941C13-26E0-DA44-A371-1737A021107C}">
      <dsp:nvSpPr>
        <dsp:cNvPr id="0" name=""/>
        <dsp:cNvSpPr/>
      </dsp:nvSpPr>
      <dsp:spPr>
        <a:xfrm>
          <a:off x="4491037" y="248245"/>
          <a:ext cx="1603374" cy="801687"/>
        </a:xfrm>
        <a:prstGeom prst="roundRect">
          <a:avLst>
            <a:gd name="adj" fmla="val 10000"/>
          </a:avLst>
        </a:prstGeom>
        <a:solidFill>
          <a:schemeClr val="accent4"/>
        </a:solidFill>
        <a:ln w="285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Nominal</a:t>
          </a:r>
        </a:p>
      </dsp:txBody>
      <dsp:txXfrm>
        <a:off x="4514518" y="271726"/>
        <a:ext cx="1556412" cy="754725"/>
      </dsp:txXfrm>
    </dsp:sp>
    <dsp:sp modelId="{B804806C-1823-764A-8204-E8673366169E}">
      <dsp:nvSpPr>
        <dsp:cNvPr id="0" name=""/>
        <dsp:cNvSpPr/>
      </dsp:nvSpPr>
      <dsp:spPr>
        <a:xfrm rot="2142401">
          <a:off x="3775450" y="1322790"/>
          <a:ext cx="789824" cy="35507"/>
        </a:xfrm>
        <a:custGeom>
          <a:avLst/>
          <a:gdLst/>
          <a:ahLst/>
          <a:cxnLst/>
          <a:rect l="0" t="0" r="0" b="0"/>
          <a:pathLst>
            <a:path>
              <a:moveTo>
                <a:pt x="0" y="17753"/>
              </a:moveTo>
              <a:lnTo>
                <a:pt x="789824" y="17753"/>
              </a:lnTo>
            </a:path>
          </a:pathLst>
        </a:custGeom>
        <a:noFill/>
        <a:ln w="285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150616" y="1320798"/>
        <a:ext cx="39491" cy="39491"/>
      </dsp:txXfrm>
    </dsp:sp>
    <dsp:sp modelId="{5394EAD2-1EF3-4942-BBF8-9AF68C018BB0}">
      <dsp:nvSpPr>
        <dsp:cNvPr id="0" name=""/>
        <dsp:cNvSpPr/>
      </dsp:nvSpPr>
      <dsp:spPr>
        <a:xfrm>
          <a:off x="4491037" y="1170185"/>
          <a:ext cx="1603374" cy="801687"/>
        </a:xfrm>
        <a:prstGeom prst="roundRect">
          <a:avLst>
            <a:gd name="adj" fmla="val 10000"/>
          </a:avLst>
        </a:prstGeom>
        <a:solidFill>
          <a:schemeClr val="accent4"/>
        </a:solidFill>
        <a:ln w="285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Ordinal</a:t>
          </a:r>
        </a:p>
      </dsp:txBody>
      <dsp:txXfrm>
        <a:off x="4514518" y="1193666"/>
        <a:ext cx="1556412" cy="754725"/>
      </dsp:txXfrm>
    </dsp:sp>
    <dsp:sp modelId="{11B53E8B-1B0E-0B46-B473-55208D81C634}">
      <dsp:nvSpPr>
        <dsp:cNvPr id="0" name=""/>
        <dsp:cNvSpPr/>
      </dsp:nvSpPr>
      <dsp:spPr>
        <a:xfrm rot="3310531">
          <a:off x="1364098" y="2475216"/>
          <a:ext cx="1123078" cy="35507"/>
        </a:xfrm>
        <a:custGeom>
          <a:avLst/>
          <a:gdLst/>
          <a:ahLst/>
          <a:cxnLst/>
          <a:rect l="0" t="0" r="0" b="0"/>
          <a:pathLst>
            <a:path>
              <a:moveTo>
                <a:pt x="0" y="17753"/>
              </a:moveTo>
              <a:lnTo>
                <a:pt x="1123078" y="17753"/>
              </a:lnTo>
            </a:path>
          </a:pathLst>
        </a:custGeom>
        <a:noFill/>
        <a:ln w="285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897560" y="2464893"/>
        <a:ext cx="56153" cy="56153"/>
      </dsp:txXfrm>
    </dsp:sp>
    <dsp:sp modelId="{A03D09D3-2815-BD48-B2FB-B992A0293C42}">
      <dsp:nvSpPr>
        <dsp:cNvPr id="0" name=""/>
        <dsp:cNvSpPr/>
      </dsp:nvSpPr>
      <dsp:spPr>
        <a:xfrm>
          <a:off x="2246312" y="2553096"/>
          <a:ext cx="1603374" cy="801687"/>
        </a:xfrm>
        <a:prstGeom prst="roundRect">
          <a:avLst>
            <a:gd name="adj" fmla="val 10000"/>
          </a:avLst>
        </a:prstGeom>
        <a:solidFill>
          <a:schemeClr val="accent2"/>
        </a:solidFill>
        <a:ln w="285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Numerical</a:t>
          </a:r>
        </a:p>
      </dsp:txBody>
      <dsp:txXfrm>
        <a:off x="2269793" y="2576577"/>
        <a:ext cx="1556412" cy="754725"/>
      </dsp:txXfrm>
    </dsp:sp>
    <dsp:sp modelId="{F8475684-AF52-BC42-AE5F-0C4D6B7B1C57}">
      <dsp:nvSpPr>
        <dsp:cNvPr id="0" name=""/>
        <dsp:cNvSpPr/>
      </dsp:nvSpPr>
      <dsp:spPr>
        <a:xfrm rot="19457599">
          <a:off x="3775450" y="2705701"/>
          <a:ext cx="789824" cy="35507"/>
        </a:xfrm>
        <a:custGeom>
          <a:avLst/>
          <a:gdLst/>
          <a:ahLst/>
          <a:cxnLst/>
          <a:rect l="0" t="0" r="0" b="0"/>
          <a:pathLst>
            <a:path>
              <a:moveTo>
                <a:pt x="0" y="17753"/>
              </a:moveTo>
              <a:lnTo>
                <a:pt x="789824" y="17753"/>
              </a:lnTo>
            </a:path>
          </a:pathLst>
        </a:custGeom>
        <a:noFill/>
        <a:ln w="285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150616" y="2703709"/>
        <a:ext cx="39491" cy="39491"/>
      </dsp:txXfrm>
    </dsp:sp>
    <dsp:sp modelId="{5E53D8CC-C11A-D54A-BF06-91DC68AEE4A8}">
      <dsp:nvSpPr>
        <dsp:cNvPr id="0" name=""/>
        <dsp:cNvSpPr/>
      </dsp:nvSpPr>
      <dsp:spPr>
        <a:xfrm>
          <a:off x="4491037" y="2092126"/>
          <a:ext cx="1603374" cy="801687"/>
        </a:xfrm>
        <a:prstGeom prst="roundRect">
          <a:avLst>
            <a:gd name="adj" fmla="val 10000"/>
          </a:avLst>
        </a:prstGeom>
        <a:solidFill>
          <a:schemeClr val="tx2">
            <a:lumMod val="40000"/>
            <a:lumOff val="60000"/>
          </a:schemeClr>
        </a:solidFill>
        <a:ln w="285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Interval</a:t>
          </a:r>
        </a:p>
      </dsp:txBody>
      <dsp:txXfrm>
        <a:off x="4514518" y="2115607"/>
        <a:ext cx="1556412" cy="754725"/>
      </dsp:txXfrm>
    </dsp:sp>
    <dsp:sp modelId="{FEBDEB14-224E-0544-999A-4F0DD72D06D4}">
      <dsp:nvSpPr>
        <dsp:cNvPr id="0" name=""/>
        <dsp:cNvSpPr/>
      </dsp:nvSpPr>
      <dsp:spPr>
        <a:xfrm rot="2142401">
          <a:off x="3775450" y="3166671"/>
          <a:ext cx="789824" cy="35507"/>
        </a:xfrm>
        <a:custGeom>
          <a:avLst/>
          <a:gdLst/>
          <a:ahLst/>
          <a:cxnLst/>
          <a:rect l="0" t="0" r="0" b="0"/>
          <a:pathLst>
            <a:path>
              <a:moveTo>
                <a:pt x="0" y="17753"/>
              </a:moveTo>
              <a:lnTo>
                <a:pt x="789824" y="17753"/>
              </a:lnTo>
            </a:path>
          </a:pathLst>
        </a:custGeom>
        <a:noFill/>
        <a:ln w="285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150616" y="3164680"/>
        <a:ext cx="39491" cy="39491"/>
      </dsp:txXfrm>
    </dsp:sp>
    <dsp:sp modelId="{CAFA975F-06C8-4D4B-80E0-F9437A5FF487}">
      <dsp:nvSpPr>
        <dsp:cNvPr id="0" name=""/>
        <dsp:cNvSpPr/>
      </dsp:nvSpPr>
      <dsp:spPr>
        <a:xfrm>
          <a:off x="4491037" y="3014067"/>
          <a:ext cx="1603374" cy="801687"/>
        </a:xfrm>
        <a:prstGeom prst="roundRect">
          <a:avLst>
            <a:gd name="adj" fmla="val 10000"/>
          </a:avLst>
        </a:prstGeom>
        <a:solidFill>
          <a:schemeClr val="tx2">
            <a:lumMod val="40000"/>
            <a:lumOff val="60000"/>
          </a:schemeClr>
        </a:solidFill>
        <a:ln w="285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Ratio</a:t>
          </a:r>
        </a:p>
      </dsp:txBody>
      <dsp:txXfrm>
        <a:off x="4514518" y="3037548"/>
        <a:ext cx="1556412" cy="75472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5">
  <dgm:title val=""/>
  <dgm:desc val=""/>
  <dgm:catLst>
    <dgm:cat type="hierarchy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/>
    <dgm:presOf/>
    <dgm:shape xmlns:r="http://schemas.openxmlformats.org/officeDocument/2006/relationships" r:blip="">
      <dgm:adjLst/>
    </dgm:shape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/>
              <dgm:constr type="t" for="ch" forName="hierFlow" refType="h" fact="0.3"/>
              <dgm:constr type="r" for="ch" forName="hierFlow" refType="w" fact="0.98"/>
              <dgm:constr type="b" for="ch" forName="hierFlow" refType="h" fact="0.96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h" for="des" forName="level1Shape" refType="h"/>
              <dgm:constr type="w" for="des" forName="level1Shape" refType="h" refFor="des" refForName="level1Shape" fact="2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w" refFor="des" refForName="level1Shape" op="equ" fact="0.4"/>
              <dgm:constr type="sibSp" for="des" forName="hierChild1" refType="h" refFor="des" refForName="level1Shape" op="equ" fact="0.15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w" refFor="des" refForName="level1Shape" op="equ"/>
              <dgm:constr type="userB" for="des" refType="sp" refFor="des" op="equ"/>
              <dgm:constr type="w" for="des" forName="firstBuf" refType="w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 refType="h" fact="0.3"/>
              <dgm:constr type="r" for="ch" forName="hierFlow" refType="w"/>
              <dgm:constr type="b" for="ch" forName="hierFlow" refType="h" fact="0.96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h" for="des" forName="level1Shape" refType="h"/>
              <dgm:constr type="w" for="des" forName="level1Shape" refType="h" refFor="des" refForName="level1Shape" fact="2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w" refFor="des" refForName="level1Shape" op="equ" fact="0.4"/>
              <dgm:constr type="sibSp" for="des" forName="hierChild1" refType="h" refFor="des" refForName="level1Shape" op="equ" fact="0.15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w" refFor="des" refForName="level1Shape" op="equ"/>
              <dgm:constr type="userB" for="des" refType="sp" refFor="des" op="equ"/>
              <dgm:constr type="w" for="des" forName="firstBuf" refType="w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h" for="des" forName="level1Shape" refType="h"/>
          <dgm:constr type="w" for="des" forName="level1Shape" refType="h" refFor="des" refForName="level1Shape" fact="2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w" refFor="des" refForName="level1Shape" op="equ" fact="0.4"/>
          <dgm:constr type="sibSp" for="des" forName="hierChild1" refType="h" refFor="des" refForName="level1Shape" op="equ" fact="0.15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w" refFor="des" refForName="level1Shape" op="equ"/>
          <dgm:constr type="userB" for="des" refType="sp" refFor="des" op="equ"/>
          <dgm:constr type="w" for="des" forName="firstBuf" refType="w" refFor="des" refForName="level1Shape" fact="0.1"/>
        </dgm:constrLst>
      </dgm:else>
    </dgm:choose>
    <dgm:ruleLst/>
    <dgm:layoutNode name="hierFlow">
      <dgm:choose name="Name6">
        <dgm:if name="Name7" func="var" arg="dir" op="equ" val="norm">
          <dgm:alg type="lin">
            <dgm:param type="linDir" val="fromL"/>
            <dgm:param type="nodeVertAlign" val="mid"/>
            <dgm:param type="vertAlign" val="mid"/>
            <dgm:param type="nodeHorzAlign" val="l"/>
            <dgm:param type="horzAlign" val="l"/>
            <dgm:param type="fallback" val="2D"/>
          </dgm:alg>
        </dgm:if>
        <dgm:else name="Name8">
          <dgm:alg type="lin">
            <dgm:param type="linDir" val="fromR"/>
            <dgm:param type="nodeVertAlign" val="mid"/>
            <dgm:param type="vertAlign" val="mid"/>
            <dgm:param type="nodeHorzAlign" val="r"/>
            <dgm:param type="horzAlign" val="r"/>
            <dgm:param type="fallback" val="2D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primFontSz" for="des" ptType="node" op="equ" val="65"/>
        <dgm:constr type="primFontSz" for="des" forName="connTx" op="equ" val="55"/>
        <dgm:constr type="primFontSz" for="des" forName="connTx" refType="primFontSz" refFor="des" refPtType="node" op="lte" fact="0.8"/>
      </dgm:constrLst>
      <dgm:ruleLst/>
      <dgm:choose name="Name9">
        <dgm:if name="Name10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1"/>
      </dgm:choose>
      <dgm:layoutNode name="hierChild1">
        <dgm:varLst>
          <dgm:chPref val="1"/>
          <dgm:animOne val="branch"/>
          <dgm:animLvl val="lvl"/>
        </dgm:varLst>
        <dgm:choose name="Name12">
          <dgm:if name="Name13" func="var" arg="dir" op="equ" val="norm">
            <dgm:alg type="hierChild">
              <dgm:param type="linDir" val="fromT"/>
              <dgm:param type="chAlign" val="l"/>
            </dgm:alg>
          </dgm:if>
          <dgm:else name="Name14">
            <dgm:alg type="hierChild">
              <dgm:param type="linDir" val="fromT"/>
              <dgm:param type="ch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forEach name="Name15" axis="ch" cnt="3">
          <dgm:forEach name="Name16" axis="self" ptType="node">
            <dgm:layoutNode name="Name17">
              <dgm:choose name="Name18">
                <dgm:if name="Name19" func="var" arg="dir" op="equ" val="norm">
                  <dgm:alg type="hierRoot">
                    <dgm:param type="hierAlign" val="lCtrCh"/>
                  </dgm:alg>
                </dgm:if>
                <dgm:else name="Name20">
                  <dgm:alg type="hierRoot">
                    <dgm:param type="hierAlign" val="rCtrCh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tMarg" refType="primFontSz" fact="0.05"/>
                  <dgm:constr type="bMarg" refType="primFontSz" fact="0.05"/>
                  <dgm:constr type="lMarg" refType="primFontSz" fact="0.05"/>
                  <dgm:constr type="rMarg" refType="primFontSz" fact="0.05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21">
                  <dgm:if name="Name2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23">
                    <dgm:alg type="hierChild">
                      <dgm:param type="linDir" val="fromT"/>
                      <dgm:param type="ch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24" axis="self" ptType="parTrans" cnt="1">
                    <dgm:layoutNode name="Name25">
                      <dgm:choose name="Name26">
                        <dgm:if name="Name27" func="var" arg="dir" op="equ" val="norm">
                          <dgm:alg type="conn">
                            <dgm:param type="dim" val="1D"/>
                            <dgm:param type="begPts" val="midR"/>
                            <dgm:param type="endPts" val="midL"/>
                            <dgm:param type="endSty" val="noArr"/>
                          </dgm:alg>
                        </dgm:if>
                        <dgm:else name="Name28">
                          <dgm:alg type="conn">
                            <dgm:param type="dim" val="1D"/>
                            <dgm:param type="begPts" val="midL"/>
                            <dgm:param type="endPts" val="midR"/>
                            <dgm:param type="endSty" val="noArr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5"/>
                        <dgm:constr type="connDist"/>
                        <dgm:constr type="begPad"/>
                        <dgm:constr type="endPad"/>
                        <dgm:constr type="userA" for="ch" refType="connDist"/>
                      </dgm:constrLst>
                      <dgm:ruleLst/>
                      <dgm:layoutNode name="connTx">
                        <dgm:alg type="tx">
                          <dgm:param type="autoTxRot" val="grav"/>
                        </dgm:alg>
                        <dgm:shape xmlns:r="http://schemas.openxmlformats.org/officeDocument/2006/relationships" type="rect" r:blip="" hideGeom="1">
                          <dgm:adjLst/>
                        </dgm:shape>
                        <dgm:presOf axis="self"/>
                        <dgm:constrLst>
                          <dgm:constr type="userA"/>
                          <dgm:constr type="w" refType="userA" fact="0.05"/>
                          <dgm:constr type="h" refType="userA" fact="0.05"/>
                          <dgm:constr type="lMarg" val="1"/>
                          <dgm:constr type="rMarg" val="1"/>
                          <dgm:constr type="tMarg"/>
                          <dgm:constr type="bMarg"/>
                        </dgm:constrLst>
                        <dgm:ruleLst>
                          <dgm:rule type="h" val="NaN" fact="0.25" max="NaN"/>
                          <dgm:rule type="w" val="NaN" fact="0.8" max="NaN"/>
                          <dgm:rule type="primFontSz" val="5" fact="NaN" max="NaN"/>
                        </dgm:ruleLst>
                      </dgm:layoutNode>
                    </dgm:layoutNode>
                  </dgm:forEach>
                  <dgm:forEach name="Name29" axis="self" ptType="node">
                    <dgm:layoutNode name="Name30">
                      <dgm:choose name="Name31">
                        <dgm:if name="Name32" func="var" arg="dir" op="equ" val="norm">
                          <dgm:alg type="hierRoot">
                            <dgm:param type="hierAlign" val="lCtrCh"/>
                          </dgm:alg>
                        </dgm:if>
                        <dgm:else name="Name33">
                          <dgm:alg type="hierRoot">
                            <dgm:param type="hierAlign" val="rCtrCh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tMarg" refType="primFontSz" fact="0.05"/>
                          <dgm:constr type="bMarg" refType="primFontSz" fact="0.05"/>
                          <dgm:constr type="lMarg" refType="primFontSz" fact="0.05"/>
                          <dgm:constr type="rMarg" refType="primFontSz" fact="0.05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34">
                          <dgm:if name="Name35" func="var" arg="dir" op="equ" val="norm">
                            <dgm:alg type="hierChild">
                              <dgm:param type="linDir" val="fromT"/>
                              <dgm:param type="chAlign" val="l"/>
                            </dgm:alg>
                          </dgm:if>
                          <dgm:else name="Name36">
                            <dgm:alg type="hierChild">
                              <dgm:param type="linDir" val="fromT"/>
                              <dgm:param type="chAlign" val="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37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choose name="Name38">
        <dgm:if name="Name39" func="var" arg="dir" op="equ" val="norm">
          <dgm:alg type="lin">
            <dgm:param type="linDir" val="fromL"/>
            <dgm:param type="nodeVertAlign" val="mid"/>
            <dgm:param type="vertAlign" val="mid"/>
            <dgm:param type="nodeHorzAlign" val="l"/>
            <dgm:param type="horzAlign" val="l"/>
          </dgm:alg>
        </dgm:if>
        <dgm:else name="Name40">
          <dgm:alg type="lin">
            <dgm:param type="linDir" val="fromR"/>
            <dgm:param type="nodeVertAlign" val="mid"/>
            <dgm:param type="vertAlign" val="mid"/>
            <dgm:param type="nodeHorzAlign" val="r"/>
            <dgm:param type="horzAlign" val="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rectComp" refType="w"/>
        <dgm:constr type="h" for="ch" forName="rectComp" refType="h"/>
        <dgm:constr type="h" for="des" forName="bgRect" refType="h"/>
        <dgm:constr type="primFontSz" for="des" forName="bgRectTx" op="equ" val="65"/>
      </dgm:constrLst>
      <dgm:ruleLst/>
      <dgm:forEach name="Name41" axis="ch" ptType="node" st="2">
        <dgm:layoutNode name="rectComp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userA"/>
            <dgm:constr type="l" for="ch" forName="bgRect"/>
            <dgm:constr type="t" for="ch" forName="bgRect"/>
            <dgm:constr type="w" for="ch" forName="bgRect" refType="userA" fact="1.2"/>
            <dgm:constr type="l" for="ch" forName="bgRectTx"/>
            <dgm:constr type="t" for="ch" forName="bgRectTx"/>
            <dgm:constr type="h" for="ch" forName="bgRectTx" refType="h" refFor="ch" refForName="bgRect" fact="0.3"/>
            <dgm:constr type="w" for="ch" forName="bgRectTx" refType="w" refFor="ch" refForName="bgRect" op="equ"/>
          </dgm:constrLst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shape xmlns:r="http://schemas.openxmlformats.org/officeDocument/2006/relationships" type="rect" r:blip="" zOrderOff="-999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</dgm:layoutNode>
        <dgm:choose name="Name42">
          <dgm:if name="Name43" axis="self" ptType="node" func="revPos" op="gte" val="2">
            <dgm:layoutNode name="spComp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hSp"/>
                <dgm:constr type="t" for="ch" forName="hSp"/>
                <dgm:constr type="w" for="ch" forName="hSp" refType="userB"/>
                <dgm:constr type="wOff" for="ch" forName="hSp" refType="userA" fact="-0.2"/>
              </dgm:constrLst>
              <dgm:ruleLst/>
              <dgm:layoutNode name="h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44"/>
        </dgm:choos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BF8044-1598-EF4E-BBDA-D110E031C231}" type="datetimeFigureOut">
              <a:rPr lang="en-US" smtClean="0"/>
              <a:t>9/2/19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2F2A42-ED51-374F-BBBC-F1258454E8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5528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EE2225-873F-6F40-BA29-3AE101B223B8}" type="datetimeFigureOut">
              <a:rPr lang="en-US" smtClean="0"/>
              <a:t>9/2/19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00F789-BC41-F84C-B61C-313B216D0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78845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5473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7001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291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Coefficient of variation aka “relative standard deviation” – generally the ratio of the standard deviation to the mean of the sample – 0% = point (</a:t>
            </a:r>
            <a:r>
              <a:rPr lang="en-US" dirty="0" err="1"/>
              <a:t>stdev</a:t>
            </a:r>
            <a:r>
              <a:rPr lang="en-US" dirty="0"/>
              <a:t> 0 divided by mean), higher is more variable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7305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Coefficient of variation aka “relative standard deviation” – generally the ratio of the standard deviation to the mean of the sample – 0% = point (</a:t>
            </a:r>
            <a:r>
              <a:rPr lang="en-US" dirty="0" err="1"/>
              <a:t>stdev</a:t>
            </a:r>
            <a:r>
              <a:rPr lang="en-US" dirty="0"/>
              <a:t> 0 divided by mean), higher is more variable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6290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6771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8209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3285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6487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73400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8910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48124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30377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96247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7993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4575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do demo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8C17EB-B2DD-4F12-8E0C-1C60FC182E97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8311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Prints “4” in Python</a:t>
            </a:r>
            <a:r>
              <a:rPr lang="en-US" baseline="0" dirty="0"/>
              <a:t> 2 and “1” (i.e., unchanged because the list comprehension scope is dead) in Python 3.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6833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5063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0965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2112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8973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8600"/>
            <a:ext cx="7772400" cy="4571999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8800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800600"/>
            <a:ext cx="6858000" cy="914400"/>
          </a:xfrm>
        </p:spPr>
        <p:txBody>
          <a:bodyPr/>
          <a:lstStyle>
            <a:lvl1pPr marL="0" indent="0" algn="l">
              <a:buNone/>
              <a:defRPr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A9B540C-44DA-4F69-89C9-7C84606640D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47800"/>
            <a:ext cx="7772400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28601"/>
            <a:ext cx="7772400" cy="10668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3068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016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7632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7632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3208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3208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9000877" cy="484632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715000"/>
            <a:ext cx="8153400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4953000"/>
            <a:ext cx="8153400" cy="762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57912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7620000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57500" y="6492875"/>
            <a:ext cx="3429000" cy="2838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ctr"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US"/>
              <a:t>John P. Dickerson - EC 2016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 b="1">
                <a:solidFill>
                  <a:schemeClr val="tx2"/>
                </a:solidFill>
              </a:defRPr>
            </a:lvl1pPr>
          </a:lstStyle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001124" y="0"/>
            <a:ext cx="142876" cy="1371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001124" y="1371600"/>
            <a:ext cx="142876" cy="5486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732" r:id="rId3"/>
    <p:sldLayoutId id="2147483733" r:id="rId4"/>
    <p:sldLayoutId id="2147483734" r:id="rId5"/>
    <p:sldLayoutId id="2147483735" r:id="rId6"/>
    <p:sldLayoutId id="2147483736" r:id="rId7"/>
    <p:sldLayoutId id="2147483737" r:id="rId8"/>
    <p:sldLayoutId id="2147483738" r:id="rId9"/>
    <p:sldLayoutId id="2147483739" r:id="rId10"/>
    <p:sldLayoutId id="2147483740" r:id="rId1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 cap="all" spc="-6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hyperlink" Target="https://github.com/cmsc320/fall2019/tree/master/project0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hyperlink" Target="mailto:amol@cs.umd.edu" TargetMode="External"/><Relationship Id="rId4" Type="http://schemas.openxmlformats.org/officeDocument/2006/relationships/image" Target="../media/image2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tif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linkedin.com/pulse/comprehensive-comparison-jupyter-vs-zeppelin-hoc-q-phan-mba-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47343"/>
            <a:ext cx="7772400" cy="3783744"/>
          </a:xfrm>
        </p:spPr>
        <p:txBody>
          <a:bodyPr>
            <a:normAutofit/>
          </a:bodyPr>
          <a:lstStyle/>
          <a:p>
            <a:r>
              <a:rPr lang="en-US" sz="4000" dirty="0"/>
              <a:t>Introduction to </a:t>
            </a:r>
            <a:br>
              <a:rPr lang="en-US" sz="4000" dirty="0"/>
            </a:br>
            <a:r>
              <a:rPr lang="en-US" sz="4000" dirty="0"/>
              <a:t>Data Science</a:t>
            </a:r>
            <a:endParaRPr lang="en-US" sz="4800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2923507"/>
            <a:ext cx="6858000" cy="794054"/>
          </a:xfrm>
        </p:spPr>
        <p:txBody>
          <a:bodyPr>
            <a:normAutofit/>
          </a:bodyPr>
          <a:lstStyle/>
          <a:p>
            <a:r>
              <a:rPr lang="en-US" dirty="0"/>
              <a:t>John P Dickerson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5080696"/>
            <a:ext cx="257638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Lecture #2 – 08/29/2019</a:t>
            </a:r>
          </a:p>
          <a:p>
            <a:endParaRPr lang="en-US" sz="1600" b="1" dirty="0"/>
          </a:p>
          <a:p>
            <a:r>
              <a:rPr lang="en-US" sz="1600" b="1" dirty="0"/>
              <a:t>CMSC320</a:t>
            </a:r>
          </a:p>
          <a:p>
            <a:r>
              <a:rPr lang="en-US" sz="1600" b="1" dirty="0"/>
              <a:t>Tuesdays &amp; Thursdays</a:t>
            </a:r>
          </a:p>
          <a:p>
            <a:r>
              <a:rPr lang="en-US" sz="1600" b="1" dirty="0"/>
              <a:t>5:00pm – 6:15pm</a:t>
            </a:r>
            <a:endParaRPr lang="en-US" sz="16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55713" y="5080696"/>
            <a:ext cx="3721993" cy="1293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5995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7487587" cy="1371600"/>
          </a:xfrm>
        </p:spPr>
        <p:txBody>
          <a:bodyPr>
            <a:normAutofit fontScale="90000"/>
          </a:bodyPr>
          <a:lstStyle/>
          <a:p>
            <a:r>
              <a:rPr lang="en-US"/>
              <a:t>Useful Built-in Functions: Counting and Iterating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7620000" cy="4903033"/>
          </a:xfrm>
        </p:spPr>
        <p:txBody>
          <a:bodyPr>
            <a:normAutofit/>
          </a:bodyPr>
          <a:lstStyle/>
          <a:p>
            <a:r>
              <a:rPr lang="en-US" dirty="0" err="1">
                <a:solidFill>
                  <a:schemeClr val="tx2"/>
                </a:solidFill>
                <a:latin typeface="Courier" charset="0"/>
                <a:ea typeface="Courier" charset="0"/>
                <a:cs typeface="Courier" charset="0"/>
              </a:rPr>
              <a:t>len</a:t>
            </a:r>
            <a:r>
              <a:rPr lang="en-US" dirty="0"/>
              <a:t>: returns the number of items of an enumerable object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solidFill>
                  <a:schemeClr val="tx2"/>
                </a:solidFill>
                <a:latin typeface="Courier" charset="0"/>
                <a:ea typeface="Courier" charset="0"/>
                <a:cs typeface="Courier" charset="0"/>
              </a:rPr>
              <a:t>range</a:t>
            </a:r>
            <a:r>
              <a:rPr lang="en-US" dirty="0"/>
              <a:t>: returns an </a:t>
            </a:r>
            <a:r>
              <a:rPr lang="en-US" dirty="0" err="1"/>
              <a:t>iterable</a:t>
            </a:r>
            <a:r>
              <a:rPr lang="en-US" dirty="0"/>
              <a:t> object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solidFill>
                  <a:schemeClr val="tx2"/>
                </a:solidFill>
                <a:latin typeface="Courier" charset="0"/>
                <a:ea typeface="Courier" charset="0"/>
                <a:cs typeface="Courier" charset="0"/>
              </a:rPr>
              <a:t>enumerate</a:t>
            </a:r>
            <a:r>
              <a:rPr lang="en-US" dirty="0"/>
              <a:t>: returns </a:t>
            </a:r>
            <a:r>
              <a:rPr lang="en-US" dirty="0" err="1"/>
              <a:t>iterable</a:t>
            </a:r>
            <a:r>
              <a:rPr lang="en-US" dirty="0"/>
              <a:t> tuple (index, element) of a list</a:t>
            </a:r>
          </a:p>
          <a:p>
            <a:endParaRPr lang="en-US" dirty="0"/>
          </a:p>
          <a:p>
            <a:endParaRPr lang="en-US" dirty="0"/>
          </a:p>
          <a:p>
            <a:br>
              <a:rPr lang="en-US" dirty="0"/>
            </a:br>
            <a:r>
              <a:rPr lang="en-US" dirty="0"/>
              <a:t>https://</a:t>
            </a:r>
            <a:r>
              <a:rPr lang="en-US" dirty="0" err="1"/>
              <a:t>docs.python.org</a:t>
            </a:r>
            <a:r>
              <a:rPr lang="en-US" dirty="0"/>
              <a:t>/3/library/</a:t>
            </a:r>
            <a:r>
              <a:rPr lang="en-US" dirty="0" err="1"/>
              <a:t>functions.html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427219" y="2142319"/>
            <a:ext cx="7997252" cy="438912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len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 [‘c’, ‘m’, ‘s’, ‘c’, 3, 2, 0] )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427219" y="2638416"/>
            <a:ext cx="7997252" cy="438912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7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427219" y="3477598"/>
            <a:ext cx="7997252" cy="438912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list( range(10) )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427219" y="3973695"/>
            <a:ext cx="7997252" cy="438912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[0, 1, 2, 3, 4, 5, 6, 7, 8, 9]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427219" y="4809484"/>
            <a:ext cx="7997252" cy="438912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enumerate( [“311”, “320”, “330”] )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427219" y="5305581"/>
            <a:ext cx="7997252" cy="438912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  <a:sym typeface="Wingdings"/>
              </a:rPr>
              <a:t>[(0, “311”), (1, “320”), (2, “330”)]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804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6902970" cy="1371600"/>
          </a:xfrm>
        </p:spPr>
        <p:txBody>
          <a:bodyPr>
            <a:normAutofit fontScale="90000"/>
          </a:bodyPr>
          <a:lstStyle/>
          <a:p>
            <a:r>
              <a:rPr lang="en-US" dirty="0"/>
              <a:t>Useful Built-In Functions: Map </a:t>
            </a:r>
            <a:r>
              <a:rPr lang="en-US"/>
              <a:t>and Filter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7997252" cy="4768121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  <a:latin typeface="Courier" charset="0"/>
                <a:ea typeface="Courier" charset="0"/>
                <a:cs typeface="Courier" charset="0"/>
              </a:rPr>
              <a:t>map</a:t>
            </a:r>
            <a:r>
              <a:rPr lang="en-US" dirty="0"/>
              <a:t>: apply a function to a sequence or </a:t>
            </a:r>
            <a:r>
              <a:rPr lang="en-US" dirty="0" err="1"/>
              <a:t>iterable</a:t>
            </a:r>
            <a:endParaRPr lang="en-US" dirty="0"/>
          </a:p>
          <a:p>
            <a:br>
              <a:rPr lang="en-US" dirty="0"/>
            </a:b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solidFill>
                  <a:schemeClr val="tx2"/>
                </a:solidFill>
                <a:latin typeface="Courier" charset="0"/>
                <a:ea typeface="Courier" charset="0"/>
                <a:cs typeface="Courier" charset="0"/>
              </a:rPr>
              <a:t>filter</a:t>
            </a:r>
            <a:r>
              <a:rPr lang="en-US" dirty="0"/>
              <a:t>: returns a list* of elements for which a predicate is true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We’ll go over in much greater depth with pandas/</a:t>
            </a:r>
            <a:r>
              <a:rPr lang="en-US" dirty="0" err="1"/>
              <a:t>numpy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11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457200" y="2263517"/>
            <a:ext cx="7997252" cy="88316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arr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= [1, 2, 3, 4, 5]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map(lambda x: x**2,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arr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)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457200" y="3216018"/>
            <a:ext cx="7997252" cy="441584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[1, 4, 9, 16, 25]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457200" y="4290495"/>
            <a:ext cx="7997252" cy="88316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arr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= [1, 2, 3, 4, 5, 6, 7]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filter(lambda x: x % 2 == 0,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arr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)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457200" y="5242996"/>
            <a:ext cx="7997252" cy="441584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[2, 4, 6]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13FCC5-E600-884D-B24D-799F4CDB4554}"/>
              </a:ext>
            </a:extLst>
          </p:cNvPr>
          <p:cNvSpPr txBox="1"/>
          <p:nvPr/>
        </p:nvSpPr>
        <p:spPr>
          <a:xfrm>
            <a:off x="5329306" y="6572032"/>
            <a:ext cx="33788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i="1" dirty="0"/>
              <a:t>*in Python 3, returns </a:t>
            </a:r>
            <a:r>
              <a:rPr lang="en-US" sz="1400" i="1" dirty="0" err="1"/>
              <a:t>Iterable</a:t>
            </a:r>
            <a:r>
              <a:rPr lang="en-US" sz="1400" i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97546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  <p:bldP spid="8" grpId="0" animBg="1"/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Pythonic Programming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7750"/>
            <a:ext cx="7620000" cy="4373563"/>
          </a:xfrm>
        </p:spPr>
        <p:txBody>
          <a:bodyPr>
            <a:normAutofit/>
          </a:bodyPr>
          <a:lstStyle/>
          <a:p>
            <a:r>
              <a:rPr lang="en-US" dirty="0"/>
              <a:t>Basic iteration over an array in Java: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Direct translation into Python: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 more “</a:t>
            </a:r>
            <a:r>
              <a:rPr lang="en-US" dirty="0" err="1"/>
              <a:t>Pythonic</a:t>
            </a:r>
            <a:r>
              <a:rPr lang="en-US" dirty="0"/>
              <a:t>” way of iterating:</a:t>
            </a:r>
          </a:p>
          <a:p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457200" y="3742732"/>
            <a:ext cx="7997252" cy="118872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idx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= 0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while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idx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&lt;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len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arr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):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	print(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arr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[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idx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] );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idx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+= 1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457200" y="1933734"/>
            <a:ext cx="7997252" cy="118872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[]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arr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= new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[10];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for(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idx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=0;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idx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&lt;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arr.length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; ++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idx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) {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System.out.println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arr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[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idx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] );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457200" y="5444430"/>
            <a:ext cx="7997252" cy="86286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for element in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arr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: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	print( element )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904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0" grpId="0" animBg="1"/>
      <p:bldP spid="11" grpId="0" animBg="1"/>
      <p:bldP spid="1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6678118" cy="1371600"/>
          </a:xfrm>
        </p:spPr>
        <p:txBody>
          <a:bodyPr/>
          <a:lstStyle/>
          <a:p>
            <a:r>
              <a:rPr lang="en-US" dirty="0"/>
              <a:t>List comprehensions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7620000" cy="472315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Construct sets like a mathematician!</a:t>
            </a:r>
          </a:p>
          <a:p>
            <a:pPr marL="342900" indent="-342900">
              <a:buFont typeface="Arial" charset="0"/>
              <a:buChar char="•"/>
            </a:pPr>
            <a:r>
              <a:rPr lang="en-US" i="1" dirty="0"/>
              <a:t>P</a:t>
            </a:r>
            <a:r>
              <a:rPr lang="en-US" dirty="0"/>
              <a:t> = { 1, 2, 4, 8, 16, </a:t>
            </a:r>
            <a:r>
              <a:rPr lang="mr-IN" dirty="0"/>
              <a:t>…</a:t>
            </a:r>
            <a:r>
              <a:rPr lang="en-US" dirty="0"/>
              <a:t>, 2</a:t>
            </a:r>
            <a:r>
              <a:rPr lang="en-US" baseline="30000" dirty="0"/>
              <a:t>16</a:t>
            </a:r>
            <a:r>
              <a:rPr lang="en-US" dirty="0"/>
              <a:t> }</a:t>
            </a:r>
          </a:p>
          <a:p>
            <a:pPr marL="342900" indent="-342900">
              <a:buFont typeface="Arial" charset="0"/>
              <a:buChar char="•"/>
            </a:pPr>
            <a:r>
              <a:rPr lang="en-US" i="1" dirty="0"/>
              <a:t>E</a:t>
            </a:r>
            <a:r>
              <a:rPr lang="en-US" dirty="0"/>
              <a:t> = { </a:t>
            </a:r>
            <a:r>
              <a:rPr lang="en-US" i="1" dirty="0"/>
              <a:t>x</a:t>
            </a:r>
            <a:r>
              <a:rPr lang="en-US" dirty="0"/>
              <a:t> | </a:t>
            </a:r>
            <a:r>
              <a:rPr lang="en-US" i="1" dirty="0"/>
              <a:t>x</a:t>
            </a:r>
            <a:r>
              <a:rPr lang="en-US" dirty="0"/>
              <a:t> in </a:t>
            </a:r>
            <a:r>
              <a:rPr lang="en-US" b="0" dirty="0" err="1"/>
              <a:t>ℕ</a:t>
            </a:r>
            <a:r>
              <a:rPr lang="en-US" dirty="0"/>
              <a:t>  and  </a:t>
            </a:r>
            <a:r>
              <a:rPr lang="en-US" i="1" dirty="0"/>
              <a:t>x</a:t>
            </a:r>
            <a:r>
              <a:rPr lang="en-US" dirty="0"/>
              <a:t> is odd  and  </a:t>
            </a:r>
            <a:r>
              <a:rPr lang="en-US" i="1" dirty="0"/>
              <a:t>x</a:t>
            </a:r>
            <a:r>
              <a:rPr lang="en-US" dirty="0"/>
              <a:t> &lt; 1000 }</a:t>
            </a:r>
          </a:p>
          <a:p>
            <a:r>
              <a:rPr lang="en-US" dirty="0"/>
              <a:t>Construct lists like a mathematician </a:t>
            </a:r>
            <a:r>
              <a:rPr lang="en-US" dirty="0">
                <a:solidFill>
                  <a:schemeClr val="tx2"/>
                </a:solidFill>
              </a:rPr>
              <a:t>who codes</a:t>
            </a:r>
            <a:r>
              <a:rPr lang="en-US" dirty="0"/>
              <a:t>!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Very similar to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map</a:t>
            </a:r>
            <a:r>
              <a:rPr lang="en-US" dirty="0"/>
              <a:t>, but: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You’ll see these way more than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map</a:t>
            </a:r>
            <a:r>
              <a:rPr lang="en-US" dirty="0"/>
              <a:t> in the wild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Many people consider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map</a:t>
            </a:r>
            <a:r>
              <a:rPr lang="en-US" dirty="0"/>
              <a:t>/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filter</a:t>
            </a:r>
            <a:r>
              <a:rPr lang="en-US" dirty="0"/>
              <a:t> not “</a:t>
            </a:r>
            <a:r>
              <a:rPr lang="en-US" dirty="0" err="1"/>
              <a:t>pythonic</a:t>
            </a:r>
            <a:r>
              <a:rPr lang="en-US" dirty="0"/>
              <a:t>”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They can perform differently (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map</a:t>
            </a:r>
            <a:r>
              <a:rPr lang="en-US" dirty="0"/>
              <a:t> is “lazier”)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13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457200" y="3560429"/>
            <a:ext cx="7997252" cy="438912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P = </a:t>
            </a:r>
            <a:r>
              <a:rPr lang="en-US">
                <a:latin typeface="Courier" charset="0"/>
                <a:ea typeface="Courier" charset="0"/>
                <a:cs typeface="Courier" charset="0"/>
              </a:rPr>
              <a:t>[ 2**x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for x in range(17) ]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442210" y="4117564"/>
            <a:ext cx="7997252" cy="438912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E = [ x for x in range(1000) if x % 2 != 0 ]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01291" y="4833479"/>
            <a:ext cx="1701384" cy="1701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208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Exceptions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Syntactically correct statement throws an exception: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 err="1">
                <a:latin typeface="Courier" charset="0"/>
                <a:ea typeface="Courier" charset="0"/>
                <a:cs typeface="Courier" charset="0"/>
              </a:rPr>
              <a:t>tweepy</a:t>
            </a:r>
            <a:r>
              <a:rPr lang="en-US" b="0" dirty="0"/>
              <a:t> (Python Twitter API) returns “Rate limit exceeded”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 err="1"/>
              <a:t>sqlite</a:t>
            </a:r>
            <a:r>
              <a:rPr lang="en-US" b="0" dirty="0"/>
              <a:t> (a file-based database) returns </a:t>
            </a:r>
            <a:r>
              <a:rPr lang="en-US" b="0" dirty="0" err="1">
                <a:latin typeface="Courier" charset="0"/>
                <a:ea typeface="Courier" charset="0"/>
                <a:cs typeface="Courier" charset="0"/>
              </a:rPr>
              <a:t>IntegrityError</a:t>
            </a:r>
            <a:endParaRPr lang="en-US" b="0" dirty="0">
              <a:latin typeface="Courier" charset="0"/>
              <a:ea typeface="Courier" charset="0"/>
              <a:cs typeface="Courier" charset="0"/>
            </a:endParaRPr>
          </a:p>
          <a:p>
            <a:endParaRPr lang="en-US" b="0" dirty="0"/>
          </a:p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14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457200" y="3462727"/>
            <a:ext cx="7997252" cy="302662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print('Python',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python_version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())</a:t>
            </a:r>
          </a:p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try: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cause_a_NameError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except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NameError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as err: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print(err, '-&gt; some extra text')</a:t>
            </a:r>
          </a:p>
        </p:txBody>
      </p:sp>
    </p:spTree>
    <p:extLst>
      <p:ext uri="{BB962C8B-B14F-4D97-AF65-F5344CB8AC3E}">
        <p14:creationId xmlns:p14="http://schemas.microsoft.com/office/powerpoint/2010/main" val="49900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2 vs 3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Python 3 is intentionally </a:t>
            </a:r>
            <a:r>
              <a:rPr lang="en-US" dirty="0">
                <a:solidFill>
                  <a:schemeClr val="tx2"/>
                </a:solidFill>
              </a:rPr>
              <a:t>backwards incompatible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(But not </a:t>
            </a:r>
            <a:r>
              <a:rPr lang="en-US" b="0" i="1" dirty="0"/>
              <a:t>that</a:t>
            </a:r>
            <a:r>
              <a:rPr lang="en-US" b="0" dirty="0"/>
              <a:t> incompatible)</a:t>
            </a:r>
          </a:p>
          <a:p>
            <a:r>
              <a:rPr lang="en-US" dirty="0"/>
              <a:t>Biggest changes that matter for us: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print “statement”</a:t>
            </a:r>
            <a:r>
              <a:rPr lang="en-US" b="0" dirty="0"/>
              <a:t>	</a:t>
            </a:r>
            <a:r>
              <a:rPr lang="en-US" b="0" dirty="0">
                <a:sym typeface="Wingdings"/>
              </a:rPr>
              <a:t> </a:t>
            </a:r>
            <a:r>
              <a:rPr lang="en-US" b="0" dirty="0">
                <a:latin typeface="Courier" charset="0"/>
                <a:ea typeface="Courier" charset="0"/>
                <a:cs typeface="Courier" charset="0"/>
                <a:sym typeface="Wingdings"/>
              </a:rPr>
              <a:t>print(“function”)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>
                <a:latin typeface="Courier" charset="0"/>
                <a:ea typeface="Courier" charset="0"/>
                <a:cs typeface="Courier" charset="0"/>
                <a:sym typeface="Wingdings"/>
              </a:rPr>
              <a:t>1/2 = 0			 1/2 = 0.5</a:t>
            </a:r>
            <a:r>
              <a:rPr lang="en-US" b="0" dirty="0">
                <a:ea typeface="Courier" charset="0"/>
                <a:cs typeface="Courier" charset="0"/>
                <a:sym typeface="Wingdings"/>
              </a:rPr>
              <a:t> and </a:t>
            </a:r>
            <a:r>
              <a:rPr lang="en-US" b="0" dirty="0">
                <a:latin typeface="Courier" charset="0"/>
                <a:ea typeface="Courier" charset="0"/>
                <a:cs typeface="Courier" charset="0"/>
                <a:sym typeface="Wingdings"/>
              </a:rPr>
              <a:t>1//2 = 0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>
                <a:ea typeface="Courier" charset="0"/>
                <a:cs typeface="Courier" charset="0"/>
                <a:sym typeface="Wingdings"/>
              </a:rPr>
              <a:t>ASCII </a:t>
            </a:r>
            <a:r>
              <a:rPr lang="en-US" b="0" dirty="0" err="1">
                <a:latin typeface="Courier" charset="0"/>
                <a:ea typeface="Courier" charset="0"/>
                <a:cs typeface="Courier" charset="0"/>
                <a:sym typeface="Wingdings"/>
              </a:rPr>
              <a:t>str</a:t>
            </a:r>
            <a:r>
              <a:rPr lang="en-US" b="0" dirty="0">
                <a:ea typeface="Courier" charset="0"/>
                <a:cs typeface="Courier" charset="0"/>
                <a:sym typeface="Wingdings"/>
              </a:rPr>
              <a:t> default 		 default Unicode</a:t>
            </a:r>
          </a:p>
          <a:p>
            <a:r>
              <a:rPr lang="en-US" dirty="0">
                <a:ea typeface="Courier" charset="0"/>
                <a:cs typeface="Courier" charset="0"/>
                <a:sym typeface="Wingdings"/>
              </a:rPr>
              <a:t>Namespace ambiguity fixed:</a:t>
            </a:r>
          </a:p>
          <a:p>
            <a:r>
              <a:rPr lang="en-US" b="0" dirty="0">
                <a:latin typeface="Courier" charset="0"/>
                <a:ea typeface="Courier" charset="0"/>
                <a:cs typeface="Courier" charset="0"/>
                <a:sym typeface="Wingdings"/>
              </a:rPr>
              <a:t>	</a:t>
            </a:r>
            <a:r>
              <a:rPr lang="en-US" b="0" dirty="0" err="1">
                <a:latin typeface="Courier" charset="0"/>
                <a:ea typeface="Courier" charset="0"/>
                <a:cs typeface="Courier" charset="0"/>
                <a:sym typeface="Wingdings"/>
              </a:rPr>
              <a:t>i</a:t>
            </a:r>
            <a:r>
              <a:rPr lang="en-US" b="0" dirty="0">
                <a:latin typeface="Courier" charset="0"/>
                <a:ea typeface="Courier" charset="0"/>
                <a:cs typeface="Courier" charset="0"/>
                <a:sym typeface="Wingdings"/>
              </a:rPr>
              <a:t> = 1</a:t>
            </a:r>
          </a:p>
          <a:p>
            <a:r>
              <a:rPr lang="en-US" b="0" dirty="0">
                <a:latin typeface="Courier" charset="0"/>
                <a:ea typeface="Courier" charset="0"/>
                <a:cs typeface="Courier" charset="0"/>
                <a:sym typeface="Wingdings"/>
              </a:rPr>
              <a:t>	[</a:t>
            </a:r>
            <a:r>
              <a:rPr lang="en-US" b="0" dirty="0" err="1">
                <a:latin typeface="Courier" charset="0"/>
                <a:ea typeface="Courier" charset="0"/>
                <a:cs typeface="Courier" charset="0"/>
                <a:sym typeface="Wingdings"/>
              </a:rPr>
              <a:t>i</a:t>
            </a:r>
            <a:r>
              <a:rPr lang="en-US" b="0" dirty="0">
                <a:latin typeface="Courier" charset="0"/>
                <a:ea typeface="Courier" charset="0"/>
                <a:cs typeface="Courier" charset="0"/>
                <a:sym typeface="Wingdings"/>
              </a:rPr>
              <a:t> for </a:t>
            </a:r>
            <a:r>
              <a:rPr lang="en-US" b="0" dirty="0" err="1">
                <a:latin typeface="Courier" charset="0"/>
                <a:ea typeface="Courier" charset="0"/>
                <a:cs typeface="Courier" charset="0"/>
                <a:sym typeface="Wingdings"/>
              </a:rPr>
              <a:t>i</a:t>
            </a:r>
            <a:r>
              <a:rPr lang="en-US" b="0" dirty="0">
                <a:latin typeface="Courier" charset="0"/>
                <a:ea typeface="Courier" charset="0"/>
                <a:cs typeface="Courier" charset="0"/>
                <a:sym typeface="Wingdings"/>
              </a:rPr>
              <a:t> in range(5)]</a:t>
            </a:r>
          </a:p>
          <a:p>
            <a:r>
              <a:rPr lang="en-US" b="0" dirty="0">
                <a:latin typeface="Courier" charset="0"/>
                <a:ea typeface="Courier" charset="0"/>
                <a:cs typeface="Courier" charset="0"/>
                <a:sym typeface="Wingdings"/>
              </a:rPr>
              <a:t>	print(</a:t>
            </a:r>
            <a:r>
              <a:rPr lang="en-US" b="0" dirty="0" err="1">
                <a:latin typeface="Courier" charset="0"/>
                <a:ea typeface="Courier" charset="0"/>
                <a:cs typeface="Courier" charset="0"/>
                <a:sym typeface="Wingdings"/>
              </a:rPr>
              <a:t>i</a:t>
            </a:r>
            <a:r>
              <a:rPr lang="en-US" b="0" dirty="0">
                <a:latin typeface="Courier" charset="0"/>
                <a:ea typeface="Courier" charset="0"/>
                <a:cs typeface="Courier" charset="0"/>
                <a:sym typeface="Wingdings"/>
              </a:rPr>
              <a:t>)   # ????????</a:t>
            </a:r>
          </a:p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25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7052873" cy="1371600"/>
          </a:xfrm>
        </p:spPr>
        <p:txBody>
          <a:bodyPr/>
          <a:lstStyle/>
          <a:p>
            <a:r>
              <a:rPr lang="en-US" dirty="0"/>
              <a:t>To any Curmudgeons </a:t>
            </a:r>
            <a:r>
              <a:rPr lang="mr-IN" dirty="0"/>
              <a:t>…</a:t>
            </a:r>
            <a:r>
              <a:rPr lang="en-US" dirty="0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ym typeface="Wingdings"/>
              </a:rPr>
              <a:t>If you’re going to use Python 2 anyway, u</a:t>
            </a:r>
            <a:r>
              <a:rPr lang="en-US" dirty="0"/>
              <a:t>se the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_future_</a:t>
            </a:r>
            <a:r>
              <a:rPr lang="en-US" dirty="0"/>
              <a:t> module: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Python 3 introduces features that will throw runtime errors in Python 2 (e.g., 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with</a:t>
            </a:r>
            <a:r>
              <a:rPr lang="en-US" b="0" dirty="0"/>
              <a:t> statements)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_future_</a:t>
            </a:r>
            <a:r>
              <a:rPr lang="en-US" b="0" dirty="0">
                <a:ea typeface="Courier" charset="0"/>
                <a:cs typeface="Courier" charset="0"/>
              </a:rPr>
              <a:t> module incrementally brings 3 functionality into 2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https://</a:t>
            </a:r>
            <a:r>
              <a:rPr lang="en-US" b="0" dirty="0" err="1"/>
              <a:t>docs.python.org</a:t>
            </a:r>
            <a:r>
              <a:rPr lang="en-US" b="0" dirty="0"/>
              <a:t>/2/library/__</a:t>
            </a:r>
            <a:r>
              <a:rPr lang="en-US" b="0" dirty="0" err="1"/>
              <a:t>future__.html</a:t>
            </a:r>
            <a:endParaRPr lang="en-US" b="0" dirty="0">
              <a:latin typeface="Courier" charset="0"/>
              <a:ea typeface="Courier" charset="0"/>
              <a:cs typeface="Courier" charset="0"/>
            </a:endParaRPr>
          </a:p>
          <a:p>
            <a:br>
              <a:rPr lang="en-US" b="0" dirty="0">
                <a:latin typeface="Courier" charset="0"/>
                <a:ea typeface="Courier" charset="0"/>
                <a:cs typeface="Courier" charset="0"/>
              </a:rPr>
            </a:b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from _future_ import division</a:t>
            </a:r>
          </a:p>
          <a:p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from _future_ import </a:t>
            </a:r>
            <a:r>
              <a:rPr lang="en-US" b="0" dirty="0" err="1">
                <a:latin typeface="Courier" charset="0"/>
                <a:ea typeface="Courier" charset="0"/>
                <a:cs typeface="Courier" charset="0"/>
              </a:rPr>
              <a:t>print_function</a:t>
            </a:r>
            <a:endParaRPr lang="en-US" b="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from _future_ import please_just_use_python_3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485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0670F-3606-6E46-A54C-20EF2A1EB3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152718"/>
            <a:ext cx="8004875" cy="1371600"/>
          </a:xfrm>
        </p:spPr>
        <p:txBody>
          <a:bodyPr/>
          <a:lstStyle/>
          <a:p>
            <a:r>
              <a:rPr lang="en-US" dirty="0"/>
              <a:t>So, How does Import Work?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1CF471-E67C-9444-A5C4-861023CC20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Python code is stored in </a:t>
            </a:r>
            <a:r>
              <a:rPr lang="en-US" dirty="0">
                <a:solidFill>
                  <a:schemeClr val="tx2"/>
                </a:solidFill>
              </a:rPr>
              <a:t>module</a:t>
            </a:r>
            <a:r>
              <a:rPr lang="en-US" dirty="0"/>
              <a:t> – simply put, a file full of Python code</a:t>
            </a:r>
          </a:p>
          <a:p>
            <a:r>
              <a:rPr lang="en-US" dirty="0"/>
              <a:t>A </a:t>
            </a:r>
            <a:r>
              <a:rPr lang="en-US" dirty="0">
                <a:solidFill>
                  <a:schemeClr val="tx2"/>
                </a:solidFill>
              </a:rPr>
              <a:t>package</a:t>
            </a:r>
            <a:r>
              <a:rPr lang="en-US" dirty="0"/>
              <a:t> is a directory (tree) full of modules that also contains a file called </a:t>
            </a:r>
            <a:r>
              <a:rPr lang="en-US" dirty="0">
                <a:latin typeface="Courier" pitchFamily="2" charset="0"/>
              </a:rPr>
              <a:t>__</a:t>
            </a:r>
            <a:r>
              <a:rPr lang="en-US" dirty="0" err="1">
                <a:latin typeface="Courier" pitchFamily="2" charset="0"/>
              </a:rPr>
              <a:t>init.py</a:t>
            </a:r>
            <a:r>
              <a:rPr lang="en-US" dirty="0">
                <a:latin typeface="Courier" pitchFamily="2" charset="0"/>
              </a:rPr>
              <a:t>__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Packages let you structure Python’s module namespace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E.g., </a:t>
            </a:r>
            <a:r>
              <a:rPr lang="en-US" b="0" dirty="0">
                <a:latin typeface="Courier" pitchFamily="2" charset="0"/>
              </a:rPr>
              <a:t>X.Y</a:t>
            </a:r>
            <a:r>
              <a:rPr lang="en-US" b="0" dirty="0"/>
              <a:t> is a submodule </a:t>
            </a:r>
            <a:r>
              <a:rPr lang="en-US" b="0" dirty="0">
                <a:latin typeface="Courier" pitchFamily="2" charset="0"/>
              </a:rPr>
              <a:t>Y</a:t>
            </a:r>
            <a:r>
              <a:rPr lang="en-US" b="0" dirty="0"/>
              <a:t> in a package named </a:t>
            </a:r>
            <a:r>
              <a:rPr lang="en-US" b="0" dirty="0">
                <a:latin typeface="Courier" pitchFamily="2" charset="0"/>
              </a:rPr>
              <a:t>X</a:t>
            </a:r>
          </a:p>
          <a:p>
            <a:r>
              <a:rPr lang="en-US" dirty="0"/>
              <a:t>For one module to gain access to code in another module, it must </a:t>
            </a:r>
            <a:r>
              <a:rPr lang="en-US" dirty="0">
                <a:solidFill>
                  <a:schemeClr val="tx2"/>
                </a:solidFill>
              </a:rPr>
              <a:t>import</a:t>
            </a:r>
            <a:r>
              <a:rPr lang="en-US" dirty="0"/>
              <a:t> it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D4339B-F198-744B-9441-08B9006001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497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06EC57-6633-1C4D-8B5D-A56B21EA66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113287"/>
            <a:ext cx="5791200" cy="634682"/>
          </a:xfrm>
        </p:spPr>
        <p:txBody>
          <a:bodyPr>
            <a:normAutofit fontScale="90000"/>
          </a:bodyPr>
          <a:lstStyle/>
          <a:p>
            <a:r>
              <a:rPr lang="en-US" dirty="0"/>
              <a:t>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ADCF27-2859-634A-B69A-1F4AFA9F76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18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B5EAE57-3394-804C-919C-EA049EE0C2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800" y="438272"/>
            <a:ext cx="7327900" cy="4749800"/>
          </a:xfrm>
          <a:prstGeom prst="rect">
            <a:avLst/>
          </a:prstGeom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31D9EE6A-00BD-5D47-A13A-A8E081D60D1D}"/>
              </a:ext>
            </a:extLst>
          </p:cNvPr>
          <p:cNvSpPr/>
          <p:nvPr/>
        </p:nvSpPr>
        <p:spPr>
          <a:xfrm>
            <a:off x="348817" y="5204697"/>
            <a:ext cx="8536420" cy="142406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92D050"/>
                </a:solidFill>
                <a:latin typeface="Courier" charset="0"/>
                <a:ea typeface="Courier" charset="0"/>
                <a:cs typeface="Courier" charset="0"/>
              </a:rPr>
              <a:t># Load (sub)module </a:t>
            </a:r>
            <a:r>
              <a:rPr lang="en-US" dirty="0" err="1">
                <a:solidFill>
                  <a:srgbClr val="92D050"/>
                </a:solidFill>
                <a:latin typeface="Courier" charset="0"/>
                <a:ea typeface="Courier" charset="0"/>
                <a:cs typeface="Courier" charset="0"/>
              </a:rPr>
              <a:t>sound.effects.echo</a:t>
            </a:r>
            <a:endParaRPr lang="en-US" dirty="0">
              <a:solidFill>
                <a:srgbClr val="92D05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import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sound.effects.echo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solidFill>
                  <a:srgbClr val="92D050"/>
                </a:solidFill>
                <a:latin typeface="Courier" charset="0"/>
                <a:ea typeface="Courier" charset="0"/>
                <a:cs typeface="Courier" charset="0"/>
              </a:rPr>
              <a:t># Must use full name to reference echo functions</a:t>
            </a:r>
          </a:p>
          <a:p>
            <a:r>
              <a:rPr lang="en-US" dirty="0" err="1">
                <a:latin typeface="Courier" pitchFamily="2" charset="0"/>
              </a:rPr>
              <a:t>sound.effects.echo.echofilter</a:t>
            </a:r>
            <a:r>
              <a:rPr lang="en-US" dirty="0">
                <a:latin typeface="Courier" pitchFamily="2" charset="0"/>
              </a:rPr>
              <a:t>(input, output, delay=0.7)</a:t>
            </a:r>
            <a:endParaRPr lang="en-US" dirty="0">
              <a:latin typeface="Courier" pitchFamily="2" charset="0"/>
              <a:ea typeface="Courier" charset="0"/>
              <a:cs typeface="Courier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8C25DF8-330C-2342-96B3-26BC28E8DBFE}"/>
              </a:ext>
            </a:extLst>
          </p:cNvPr>
          <p:cNvSpPr txBox="1"/>
          <p:nvPr/>
        </p:nvSpPr>
        <p:spPr>
          <a:xfrm>
            <a:off x="-1" y="6467302"/>
            <a:ext cx="8702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https://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</a:rPr>
              <a:t>docs.python.org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/2/tutorial/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</a:rPr>
              <a:t>modules.html</a:t>
            </a:r>
            <a:endParaRPr lang="en-US" i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0624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/>
      <p:bldP spid="15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06EC57-6633-1C4D-8B5D-A56B21EA66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113287"/>
            <a:ext cx="5791200" cy="634682"/>
          </a:xfrm>
        </p:spPr>
        <p:txBody>
          <a:bodyPr>
            <a:normAutofit fontScale="90000"/>
          </a:bodyPr>
          <a:lstStyle/>
          <a:p>
            <a:r>
              <a:rPr lang="en-US" dirty="0"/>
              <a:t>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ADCF27-2859-634A-B69A-1F4AFA9F76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19</a:t>
            </a:fld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31D9EE6A-00BD-5D47-A13A-A8E081D60D1D}"/>
              </a:ext>
            </a:extLst>
          </p:cNvPr>
          <p:cNvSpPr/>
          <p:nvPr/>
        </p:nvSpPr>
        <p:spPr>
          <a:xfrm>
            <a:off x="348817" y="594434"/>
            <a:ext cx="8536420" cy="182880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rgbClr val="92D050"/>
                </a:solidFill>
                <a:latin typeface="Courier" charset="0"/>
                <a:ea typeface="Courier" charset="0"/>
                <a:cs typeface="Courier" charset="0"/>
              </a:rPr>
              <a:t># Load (sub)module </a:t>
            </a:r>
            <a:r>
              <a:rPr lang="en-US" b="1" dirty="0" err="1">
                <a:solidFill>
                  <a:srgbClr val="92D050"/>
                </a:solidFill>
                <a:latin typeface="Courier" charset="0"/>
                <a:ea typeface="Courier" charset="0"/>
                <a:cs typeface="Courier" charset="0"/>
              </a:rPr>
              <a:t>sound.effects.echo</a:t>
            </a:r>
            <a:endParaRPr lang="en-US" b="1" dirty="0">
              <a:solidFill>
                <a:srgbClr val="92D05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import 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sound.effects.echo</a:t>
            </a:r>
            <a:endParaRPr lang="en-US" b="1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b="1" dirty="0">
                <a:solidFill>
                  <a:srgbClr val="92D050"/>
                </a:solidFill>
                <a:latin typeface="Courier" charset="0"/>
                <a:ea typeface="Courier" charset="0"/>
                <a:cs typeface="Courier" charset="0"/>
              </a:rPr>
              <a:t># Must use full name to reference echo functions</a:t>
            </a:r>
          </a:p>
          <a:p>
            <a:r>
              <a:rPr lang="en-US" b="1" dirty="0" err="1">
                <a:latin typeface="Courier" pitchFamily="2" charset="0"/>
              </a:rPr>
              <a:t>sound.effects.echo.echofilter</a:t>
            </a:r>
            <a:r>
              <a:rPr lang="en-US" b="1" dirty="0">
                <a:latin typeface="Courier" pitchFamily="2" charset="0"/>
              </a:rPr>
              <a:t>(input, output, delay=0.7)</a:t>
            </a:r>
            <a:endParaRPr lang="en-US" b="1" dirty="0">
              <a:latin typeface="Courier" pitchFamily="2" charset="0"/>
              <a:ea typeface="Courier" charset="0"/>
              <a:cs typeface="Courier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8C25DF8-330C-2342-96B3-26BC28E8DBFE}"/>
              </a:ext>
            </a:extLst>
          </p:cNvPr>
          <p:cNvSpPr txBox="1"/>
          <p:nvPr/>
        </p:nvSpPr>
        <p:spPr>
          <a:xfrm>
            <a:off x="-1" y="6467302"/>
            <a:ext cx="8702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https://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</a:rPr>
              <a:t>docs.python.org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/2/tutorial/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</a:rPr>
              <a:t>modules.html</a:t>
            </a:r>
            <a:endParaRPr lang="en-US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7468307-DC67-B047-B14F-69DD0E39E810}"/>
              </a:ext>
            </a:extLst>
          </p:cNvPr>
          <p:cNvSpPr/>
          <p:nvPr/>
        </p:nvSpPr>
        <p:spPr>
          <a:xfrm>
            <a:off x="348817" y="2616468"/>
            <a:ext cx="8536420" cy="182880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rgbClr val="92D050"/>
                </a:solidFill>
                <a:latin typeface="Courier" charset="0"/>
                <a:ea typeface="Courier" charset="0"/>
                <a:cs typeface="Courier" charset="0"/>
              </a:rPr>
              <a:t># Load (sub)module </a:t>
            </a:r>
            <a:r>
              <a:rPr lang="en-US" b="1" dirty="0" err="1">
                <a:solidFill>
                  <a:srgbClr val="92D050"/>
                </a:solidFill>
                <a:latin typeface="Courier" charset="0"/>
                <a:ea typeface="Courier" charset="0"/>
                <a:cs typeface="Courier" charset="0"/>
              </a:rPr>
              <a:t>sound.effects.echo</a:t>
            </a:r>
            <a:endParaRPr lang="en-US" b="1" dirty="0">
              <a:solidFill>
                <a:srgbClr val="92D05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b="1" dirty="0">
                <a:latin typeface="Courier" pitchFamily="2" charset="0"/>
              </a:rPr>
              <a:t>from </a:t>
            </a:r>
            <a:r>
              <a:rPr lang="en-US" b="1" dirty="0" err="1">
                <a:latin typeface="Courier" pitchFamily="2" charset="0"/>
              </a:rPr>
              <a:t>sound.effects</a:t>
            </a:r>
            <a:r>
              <a:rPr lang="en-US" b="1" dirty="0">
                <a:latin typeface="Courier" pitchFamily="2" charset="0"/>
              </a:rPr>
              <a:t> import echo</a:t>
            </a:r>
          </a:p>
          <a:p>
            <a:r>
              <a:rPr lang="en-US" b="1" dirty="0">
                <a:solidFill>
                  <a:srgbClr val="92D050"/>
                </a:solidFill>
                <a:latin typeface="Courier" charset="0"/>
                <a:ea typeface="Courier" charset="0"/>
                <a:cs typeface="Courier" charset="0"/>
              </a:rPr>
              <a:t># No longer need the package prefix for functions in echo</a:t>
            </a:r>
          </a:p>
          <a:p>
            <a:r>
              <a:rPr lang="en-US" b="1" dirty="0" err="1">
                <a:latin typeface="Courier" pitchFamily="2" charset="0"/>
              </a:rPr>
              <a:t>echo.echofilter</a:t>
            </a:r>
            <a:r>
              <a:rPr lang="en-US" b="1" dirty="0">
                <a:latin typeface="Courier" pitchFamily="2" charset="0"/>
              </a:rPr>
              <a:t>(input, output, delay=0.7)</a:t>
            </a:r>
            <a:endParaRPr lang="en-US" b="1" dirty="0">
              <a:latin typeface="Courier" pitchFamily="2" charset="0"/>
              <a:ea typeface="Courier" charset="0"/>
              <a:cs typeface="Courier" charset="0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8924905A-E309-5D4E-BB5E-1F26684B3991}"/>
              </a:ext>
            </a:extLst>
          </p:cNvPr>
          <p:cNvSpPr/>
          <p:nvPr/>
        </p:nvSpPr>
        <p:spPr>
          <a:xfrm>
            <a:off x="348817" y="4638502"/>
            <a:ext cx="8536420" cy="182880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rgbClr val="92D050"/>
                </a:solidFill>
                <a:latin typeface="Courier" pitchFamily="2" charset="0"/>
                <a:ea typeface="Courier" charset="0"/>
                <a:cs typeface="Courier" charset="0"/>
              </a:rPr>
              <a:t># Load a specific function directly</a:t>
            </a:r>
          </a:p>
          <a:p>
            <a:r>
              <a:rPr lang="en-US" b="1" dirty="0">
                <a:latin typeface="Courier" pitchFamily="2" charset="0"/>
              </a:rPr>
              <a:t>from </a:t>
            </a:r>
            <a:r>
              <a:rPr lang="en-US" b="1" dirty="0" err="1">
                <a:latin typeface="Courier" pitchFamily="2" charset="0"/>
              </a:rPr>
              <a:t>sound.effects.echo</a:t>
            </a:r>
            <a:r>
              <a:rPr lang="en-US" b="1" dirty="0">
                <a:latin typeface="Courier" pitchFamily="2" charset="0"/>
              </a:rPr>
              <a:t> import </a:t>
            </a:r>
            <a:r>
              <a:rPr lang="en-US" b="1" dirty="0" err="1">
                <a:latin typeface="Courier" pitchFamily="2" charset="0"/>
              </a:rPr>
              <a:t>echofilter</a:t>
            </a:r>
            <a:endParaRPr lang="en-US" b="1" dirty="0">
              <a:latin typeface="Courier" pitchFamily="2" charset="0"/>
            </a:endParaRPr>
          </a:p>
          <a:p>
            <a:r>
              <a:rPr lang="en-US" b="1" dirty="0">
                <a:solidFill>
                  <a:srgbClr val="92D050"/>
                </a:solidFill>
                <a:latin typeface="Courier" pitchFamily="2" charset="0"/>
                <a:ea typeface="Courier" charset="0"/>
                <a:cs typeface="Courier" charset="0"/>
              </a:rPr>
              <a:t># Can now use that function with no prefix</a:t>
            </a:r>
          </a:p>
          <a:p>
            <a:r>
              <a:rPr lang="en-US" b="1" dirty="0" err="1">
                <a:latin typeface="Courier" pitchFamily="2" charset="0"/>
              </a:rPr>
              <a:t>echofilter</a:t>
            </a:r>
            <a:r>
              <a:rPr lang="en-US" b="1" dirty="0">
                <a:latin typeface="Courier" pitchFamily="2" charset="0"/>
              </a:rPr>
              <a:t>(input, output, delay=0.7)</a:t>
            </a:r>
            <a:endParaRPr lang="en-US" b="1" dirty="0">
              <a:latin typeface="Courier" pitchFamily="2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2176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7620000" cy="477882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Register on Piazza: </a:t>
            </a:r>
            <a:r>
              <a:rPr lang="en-US" b="0" dirty="0" err="1">
                <a:latin typeface="Helvetica Neue" charset="0"/>
              </a:rPr>
              <a:t>piazza.com</a:t>
            </a:r>
            <a:r>
              <a:rPr lang="en-US" b="0" dirty="0">
                <a:latin typeface="Helvetica Neue" charset="0"/>
              </a:rPr>
              <a:t>/</a:t>
            </a:r>
            <a:r>
              <a:rPr lang="en-US" b="0" dirty="0" err="1">
                <a:latin typeface="Helvetica Neue" charset="0"/>
              </a:rPr>
              <a:t>umd</a:t>
            </a:r>
            <a:r>
              <a:rPr lang="en-US" b="0" dirty="0">
                <a:latin typeface="Helvetica Neue" charset="0"/>
              </a:rPr>
              <a:t>/fall2019/cmsc320</a:t>
            </a:r>
            <a:endParaRPr lang="en-US" dirty="0"/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210 have registered already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88 have not registered yet</a:t>
            </a:r>
          </a:p>
          <a:p>
            <a:endParaRPr lang="en-US" b="0" dirty="0"/>
          </a:p>
          <a:p>
            <a:r>
              <a:rPr lang="en-US" dirty="0"/>
              <a:t>If you were on Piazza, you’d know </a:t>
            </a:r>
            <a:r>
              <a:rPr lang="mr-IN" dirty="0"/>
              <a:t>…</a:t>
            </a:r>
            <a:endParaRPr lang="en-US" dirty="0"/>
          </a:p>
          <a:p>
            <a:pPr marL="342900" indent="-342900">
              <a:buFont typeface="Arial" charset="0"/>
              <a:buChar char="•"/>
            </a:pPr>
            <a:r>
              <a:rPr lang="en-US" b="0" dirty="0">
                <a:solidFill>
                  <a:schemeClr val="tx2"/>
                </a:solidFill>
              </a:rPr>
              <a:t>Project 0 is out!</a:t>
            </a:r>
            <a:r>
              <a:rPr lang="en-US" b="0" dirty="0"/>
              <a:t>  It is “due” next Wednesday evening.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Link: </a:t>
            </a:r>
            <a:r>
              <a:rPr lang="en-US" sz="1600" dirty="0">
                <a:hlinkClick r:id="rId2"/>
              </a:rPr>
              <a:t>https://github.com/cmsc320/fall2019/tree/master/project0</a:t>
            </a:r>
            <a:endParaRPr lang="en-US" b="0" dirty="0"/>
          </a:p>
          <a:p>
            <a:pPr marL="342900" indent="-342900">
              <a:buFont typeface="Arial" charset="0"/>
              <a:buChar char="•"/>
            </a:pPr>
            <a:endParaRPr lang="en-US" b="0" dirty="0"/>
          </a:p>
          <a:p>
            <a:r>
              <a:rPr lang="en-US" dirty="0"/>
              <a:t>We’ve also linked some </a:t>
            </a:r>
            <a:r>
              <a:rPr lang="en-US" dirty="0">
                <a:solidFill>
                  <a:schemeClr val="tx2"/>
                </a:solidFill>
              </a:rPr>
              <a:t>reading</a:t>
            </a:r>
            <a:r>
              <a:rPr lang="en-US" dirty="0"/>
              <a:t> for the week!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First </a:t>
            </a:r>
            <a:r>
              <a:rPr lang="en-US" b="0" dirty="0">
                <a:solidFill>
                  <a:schemeClr val="tx2"/>
                </a:solidFill>
              </a:rPr>
              <a:t>quiz</a:t>
            </a:r>
            <a:r>
              <a:rPr lang="en-US" b="0" dirty="0"/>
              <a:t> will be due Thursday at noon.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(Quiz should be up on ELMS now.)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4090314" y="2183502"/>
            <a:ext cx="314873" cy="28679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2332" y="2560344"/>
            <a:ext cx="370837" cy="37083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26850" y="4116172"/>
            <a:ext cx="2458387" cy="2193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910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</a:t>
            </a:r>
            <a:r>
              <a:rPr lang="en-US" dirty="0" err="1"/>
              <a:t>vS</a:t>
            </a:r>
            <a:r>
              <a:rPr lang="en-US" dirty="0"/>
              <a:t> R (For Data Scientists)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4049475" cy="466319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There is no right answer here!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Python is a “full” programming language </a:t>
            </a:r>
            <a:r>
              <a:rPr lang="mr-IN" dirty="0"/>
              <a:t>–</a:t>
            </a:r>
            <a:r>
              <a:rPr lang="en-US" dirty="0"/>
              <a:t> easier to integrate with systems in the field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R has a more mature set of pure stats libraries </a:t>
            </a:r>
            <a:r>
              <a:rPr lang="mr-IN" dirty="0"/>
              <a:t>…</a:t>
            </a:r>
            <a:endParaRPr lang="en-US" dirty="0"/>
          </a:p>
          <a:p>
            <a:pPr marL="342900" indent="-342900">
              <a:buFont typeface="Arial" charset="0"/>
              <a:buChar char="•"/>
            </a:pPr>
            <a:r>
              <a:rPr lang="mr-IN" dirty="0"/>
              <a:t>…</a:t>
            </a:r>
            <a:r>
              <a:rPr lang="en-US" dirty="0"/>
              <a:t> but Python is catching up quickly </a:t>
            </a:r>
            <a:r>
              <a:rPr lang="mr-IN" dirty="0"/>
              <a:t>…</a:t>
            </a:r>
            <a:endParaRPr lang="en-US" dirty="0"/>
          </a:p>
          <a:p>
            <a:pPr marL="342900" indent="-342900">
              <a:buFont typeface="Arial" charset="0"/>
              <a:buChar char="•"/>
            </a:pPr>
            <a:r>
              <a:rPr lang="mr-IN" dirty="0"/>
              <a:t>…</a:t>
            </a:r>
            <a:r>
              <a:rPr lang="en-US" dirty="0"/>
              <a:t> and is already ahead </a:t>
            </a:r>
            <a:r>
              <a:rPr lang="en-US" dirty="0">
                <a:solidFill>
                  <a:schemeClr val="tx2"/>
                </a:solidFill>
              </a:rPr>
              <a:t>specifically for ML</a:t>
            </a:r>
            <a:r>
              <a:rPr lang="en-US" dirty="0"/>
              <a:t>.</a:t>
            </a:r>
          </a:p>
          <a:p>
            <a:r>
              <a:rPr lang="en-US" dirty="0"/>
              <a:t>You will see Python more in the tech industry.</a:t>
            </a:r>
          </a:p>
          <a:p>
            <a:pPr marL="342900" indent="-342900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9358" y="1558719"/>
            <a:ext cx="4375879" cy="37373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72675BC-1EE3-AE48-8799-7F4F6C1147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8075" y="4210049"/>
            <a:ext cx="4013200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23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 resources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Plenty of tutorials on the web: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https://</a:t>
            </a:r>
            <a:r>
              <a:rPr lang="en-US" b="0" dirty="0" err="1"/>
              <a:t>www.learnpython.org</a:t>
            </a:r>
            <a:r>
              <a:rPr lang="en-US" b="0" dirty="0"/>
              <a:t>/</a:t>
            </a:r>
          </a:p>
          <a:p>
            <a:endParaRPr lang="en-US" dirty="0"/>
          </a:p>
          <a:p>
            <a:r>
              <a:rPr lang="en-US" dirty="0"/>
              <a:t>Work through Project 0, which will take you through some baby steps with Python and the Pandas library: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(We’ll also post some more readings soon.)</a:t>
            </a:r>
          </a:p>
          <a:p>
            <a:endParaRPr lang="en-US" dirty="0"/>
          </a:p>
          <a:p>
            <a:r>
              <a:rPr lang="en-US" dirty="0"/>
              <a:t>Come hang out at office hours (or chat with me privately)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All office hours will be on the website/Piazza by tomorrow.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Will have coverage </a:t>
            </a:r>
            <a:r>
              <a:rPr lang="en-US" b="0" dirty="0" err="1"/>
              <a:t>MTWThF</a:t>
            </a:r>
            <a:r>
              <a:rPr lang="en-US" b="0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186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22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-299803" y="-254833"/>
            <a:ext cx="9638675" cy="9144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-299804" y="6233714"/>
            <a:ext cx="9638675" cy="9144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9476"/>
            <a:ext cx="9144000" cy="609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7323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Lecture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23</a:t>
            </a:fld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307575" y="2044932"/>
            <a:ext cx="1296786" cy="1978429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Data collection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1604361" y="2044932"/>
            <a:ext cx="1781694" cy="1978429"/>
            <a:chOff x="1604361" y="2044932"/>
            <a:chExt cx="1781694" cy="1978429"/>
          </a:xfrm>
        </p:grpSpPr>
        <p:sp>
          <p:nvSpPr>
            <p:cNvPr id="6" name="Rounded Rectangle 5"/>
            <p:cNvSpPr/>
            <p:nvPr/>
          </p:nvSpPr>
          <p:spPr>
            <a:xfrm>
              <a:off x="2089269" y="2044932"/>
              <a:ext cx="1296786" cy="1978429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Data processing</a:t>
              </a:r>
            </a:p>
          </p:txBody>
        </p:sp>
        <p:cxnSp>
          <p:nvCxnSpPr>
            <p:cNvPr id="11" name="Straight Arrow Connector 10"/>
            <p:cNvCxnSpPr>
              <a:stCxn id="5" idx="3"/>
              <a:endCxn id="6" idx="1"/>
            </p:cNvCxnSpPr>
            <p:nvPr/>
          </p:nvCxnSpPr>
          <p:spPr>
            <a:xfrm>
              <a:off x="1604361" y="3034147"/>
              <a:ext cx="4849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cxnSp>
        <p:nvCxnSpPr>
          <p:cNvPr id="13" name="Curved Connector 12"/>
          <p:cNvCxnSpPr>
            <a:stCxn id="6" idx="2"/>
            <a:endCxn id="5" idx="2"/>
          </p:cNvCxnSpPr>
          <p:nvPr/>
        </p:nvCxnSpPr>
        <p:spPr>
          <a:xfrm rot="5400000">
            <a:off x="1846815" y="3132514"/>
            <a:ext cx="12700" cy="1781694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grpSp>
        <p:nvGrpSpPr>
          <p:cNvPr id="17" name="Group 16"/>
          <p:cNvGrpSpPr/>
          <p:nvPr/>
        </p:nvGrpSpPr>
        <p:grpSpPr>
          <a:xfrm>
            <a:off x="3386055" y="2044932"/>
            <a:ext cx="1781694" cy="1978429"/>
            <a:chOff x="3386055" y="2044932"/>
            <a:chExt cx="1781694" cy="1978429"/>
          </a:xfrm>
        </p:grpSpPr>
        <p:sp>
          <p:nvSpPr>
            <p:cNvPr id="7" name="Rounded Rectangle 6"/>
            <p:cNvSpPr/>
            <p:nvPr/>
          </p:nvSpPr>
          <p:spPr>
            <a:xfrm>
              <a:off x="3870963" y="2044932"/>
              <a:ext cx="1296786" cy="1978429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Exploratory analysis</a:t>
              </a:r>
            </a:p>
            <a:p>
              <a:pPr algn="ctr"/>
              <a:r>
                <a:rPr lang="en-US" sz="1400" dirty="0"/>
                <a:t>&amp;</a:t>
              </a:r>
            </a:p>
            <a:p>
              <a:pPr algn="ctr"/>
              <a:r>
                <a:rPr lang="en-US" sz="1400" dirty="0"/>
                <a:t>Data </a:t>
              </a:r>
              <a:r>
                <a:rPr lang="en-US" sz="1400" dirty="0" err="1"/>
                <a:t>viz</a:t>
              </a:r>
              <a:endParaRPr lang="en-US" sz="1400" dirty="0"/>
            </a:p>
          </p:txBody>
        </p:sp>
        <p:cxnSp>
          <p:nvCxnSpPr>
            <p:cNvPr id="16" name="Straight Arrow Connector 15"/>
            <p:cNvCxnSpPr>
              <a:stCxn id="6" idx="3"/>
              <a:endCxn id="7" idx="1"/>
            </p:cNvCxnSpPr>
            <p:nvPr/>
          </p:nvCxnSpPr>
          <p:spPr>
            <a:xfrm>
              <a:off x="3386055" y="3034147"/>
              <a:ext cx="4849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962318" y="4017011"/>
            <a:ext cx="3563388" cy="12700"/>
            <a:chOff x="962318" y="4017011"/>
            <a:chExt cx="3563388" cy="12700"/>
          </a:xfrm>
        </p:grpSpPr>
        <p:cxnSp>
          <p:nvCxnSpPr>
            <p:cNvPr id="19" name="Curved Connector 18"/>
            <p:cNvCxnSpPr>
              <a:stCxn id="7" idx="2"/>
              <a:endCxn id="6" idx="2"/>
            </p:cNvCxnSpPr>
            <p:nvPr/>
          </p:nvCxnSpPr>
          <p:spPr>
            <a:xfrm rot="5400000">
              <a:off x="3628509" y="3132514"/>
              <a:ext cx="12700" cy="1781694"/>
            </a:xfrm>
            <a:prstGeom prst="curvedConnector3">
              <a:avLst>
                <a:gd name="adj1" fmla="val 1800000"/>
              </a:avLst>
            </a:prstGeom>
            <a:ln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21" name="Curved Connector 20"/>
            <p:cNvCxnSpPr>
              <a:stCxn id="7" idx="2"/>
              <a:endCxn id="5" idx="2"/>
            </p:cNvCxnSpPr>
            <p:nvPr/>
          </p:nvCxnSpPr>
          <p:spPr>
            <a:xfrm rot="5400000">
              <a:off x="2737662" y="2241667"/>
              <a:ext cx="12700" cy="3563388"/>
            </a:xfrm>
            <a:prstGeom prst="curvedConnector3">
              <a:avLst>
                <a:gd name="adj1" fmla="val 3763638"/>
              </a:avLst>
            </a:prstGeom>
            <a:ln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</p:grpSp>
      <p:grpSp>
        <p:nvGrpSpPr>
          <p:cNvPr id="26" name="Group 25"/>
          <p:cNvGrpSpPr/>
          <p:nvPr/>
        </p:nvGrpSpPr>
        <p:grpSpPr>
          <a:xfrm>
            <a:off x="5167749" y="2044932"/>
            <a:ext cx="1781694" cy="1978429"/>
            <a:chOff x="5167749" y="2044932"/>
            <a:chExt cx="1781694" cy="1978429"/>
          </a:xfrm>
        </p:grpSpPr>
        <p:sp>
          <p:nvSpPr>
            <p:cNvPr id="8" name="Rounded Rectangle 7"/>
            <p:cNvSpPr/>
            <p:nvPr/>
          </p:nvSpPr>
          <p:spPr>
            <a:xfrm>
              <a:off x="5652657" y="2044932"/>
              <a:ext cx="1296786" cy="1978429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Analysis, hypothesis testing, &amp; ML</a:t>
              </a:r>
            </a:p>
          </p:txBody>
        </p:sp>
        <p:cxnSp>
          <p:nvCxnSpPr>
            <p:cNvPr id="25" name="Straight Arrow Connector 24"/>
            <p:cNvCxnSpPr>
              <a:stCxn id="7" idx="3"/>
              <a:endCxn id="8" idx="1"/>
            </p:cNvCxnSpPr>
            <p:nvPr/>
          </p:nvCxnSpPr>
          <p:spPr>
            <a:xfrm>
              <a:off x="5167749" y="3034147"/>
              <a:ext cx="4849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962318" y="4017011"/>
            <a:ext cx="5345082" cy="12700"/>
            <a:chOff x="962318" y="4017011"/>
            <a:chExt cx="5345082" cy="12700"/>
          </a:xfrm>
        </p:grpSpPr>
        <p:cxnSp>
          <p:nvCxnSpPr>
            <p:cNvPr id="34" name="Curved Connector 33"/>
            <p:cNvCxnSpPr>
              <a:stCxn id="8" idx="2"/>
              <a:endCxn id="7" idx="2"/>
            </p:cNvCxnSpPr>
            <p:nvPr/>
          </p:nvCxnSpPr>
          <p:spPr>
            <a:xfrm rot="5400000">
              <a:off x="5410203" y="3132514"/>
              <a:ext cx="12700" cy="1781694"/>
            </a:xfrm>
            <a:prstGeom prst="curvedConnector3">
              <a:avLst>
                <a:gd name="adj1" fmla="val 1800000"/>
              </a:avLst>
            </a:prstGeom>
            <a:ln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36" name="Curved Connector 35"/>
            <p:cNvCxnSpPr>
              <a:stCxn id="8" idx="2"/>
              <a:endCxn id="6" idx="2"/>
            </p:cNvCxnSpPr>
            <p:nvPr/>
          </p:nvCxnSpPr>
          <p:spPr>
            <a:xfrm rot="5400000">
              <a:off x="4519356" y="2241667"/>
              <a:ext cx="12700" cy="3563388"/>
            </a:xfrm>
            <a:prstGeom prst="curvedConnector3">
              <a:avLst>
                <a:gd name="adj1" fmla="val 3894543"/>
              </a:avLst>
            </a:prstGeom>
            <a:ln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39" name="Curved Connector 38"/>
            <p:cNvCxnSpPr>
              <a:stCxn id="8" idx="2"/>
              <a:endCxn id="5" idx="2"/>
            </p:cNvCxnSpPr>
            <p:nvPr/>
          </p:nvCxnSpPr>
          <p:spPr>
            <a:xfrm rot="5400000">
              <a:off x="3628509" y="1350820"/>
              <a:ext cx="12700" cy="5345082"/>
            </a:xfrm>
            <a:prstGeom prst="curvedConnector3">
              <a:avLst>
                <a:gd name="adj1" fmla="val 5858181"/>
              </a:avLst>
            </a:prstGeom>
            <a:ln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</p:grpSp>
      <p:grpSp>
        <p:nvGrpSpPr>
          <p:cNvPr id="44" name="Group 43"/>
          <p:cNvGrpSpPr/>
          <p:nvPr/>
        </p:nvGrpSpPr>
        <p:grpSpPr>
          <a:xfrm>
            <a:off x="6949443" y="2044932"/>
            <a:ext cx="1781694" cy="1978429"/>
            <a:chOff x="6949443" y="2044932"/>
            <a:chExt cx="1781694" cy="1978429"/>
          </a:xfrm>
        </p:grpSpPr>
        <p:sp>
          <p:nvSpPr>
            <p:cNvPr id="9" name="Rounded Rectangle 8"/>
            <p:cNvSpPr/>
            <p:nvPr/>
          </p:nvSpPr>
          <p:spPr>
            <a:xfrm>
              <a:off x="7434351" y="2044932"/>
              <a:ext cx="1296786" cy="1978429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Insight &amp; Policy Decision</a:t>
              </a:r>
            </a:p>
          </p:txBody>
        </p:sp>
        <p:cxnSp>
          <p:nvCxnSpPr>
            <p:cNvPr id="43" name="Straight Arrow Connector 42"/>
            <p:cNvCxnSpPr>
              <a:stCxn id="8" idx="3"/>
              <a:endCxn id="9" idx="1"/>
            </p:cNvCxnSpPr>
            <p:nvPr/>
          </p:nvCxnSpPr>
          <p:spPr>
            <a:xfrm>
              <a:off x="6949443" y="3034147"/>
              <a:ext cx="4849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</p:grpSp>
      <p:grpSp>
        <p:nvGrpSpPr>
          <p:cNvPr id="56" name="Group 55"/>
          <p:cNvGrpSpPr/>
          <p:nvPr/>
        </p:nvGrpSpPr>
        <p:grpSpPr>
          <a:xfrm>
            <a:off x="962318" y="4017011"/>
            <a:ext cx="7126776" cy="12700"/>
            <a:chOff x="962318" y="4017011"/>
            <a:chExt cx="7126776" cy="12700"/>
          </a:xfrm>
        </p:grpSpPr>
        <p:cxnSp>
          <p:nvCxnSpPr>
            <p:cNvPr id="46" name="Curved Connector 45"/>
            <p:cNvCxnSpPr>
              <a:stCxn id="9" idx="2"/>
              <a:endCxn id="8" idx="2"/>
            </p:cNvCxnSpPr>
            <p:nvPr/>
          </p:nvCxnSpPr>
          <p:spPr>
            <a:xfrm rot="5400000">
              <a:off x="7191897" y="3132514"/>
              <a:ext cx="12700" cy="1781694"/>
            </a:xfrm>
            <a:prstGeom prst="curvedConnector3">
              <a:avLst>
                <a:gd name="adj1" fmla="val 1800000"/>
              </a:avLst>
            </a:prstGeom>
            <a:ln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48" name="Curved Connector 47"/>
            <p:cNvCxnSpPr>
              <a:stCxn id="9" idx="2"/>
              <a:endCxn id="7" idx="2"/>
            </p:cNvCxnSpPr>
            <p:nvPr/>
          </p:nvCxnSpPr>
          <p:spPr>
            <a:xfrm rot="5400000">
              <a:off x="6301050" y="2241667"/>
              <a:ext cx="12700" cy="3563388"/>
            </a:xfrm>
            <a:prstGeom prst="curvedConnector3">
              <a:avLst>
                <a:gd name="adj1" fmla="val 3501819"/>
              </a:avLst>
            </a:prstGeom>
            <a:ln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51" name="Curved Connector 50"/>
            <p:cNvCxnSpPr>
              <a:stCxn id="9" idx="2"/>
              <a:endCxn id="6" idx="2"/>
            </p:cNvCxnSpPr>
            <p:nvPr/>
          </p:nvCxnSpPr>
          <p:spPr>
            <a:xfrm rot="5400000">
              <a:off x="5410203" y="1350820"/>
              <a:ext cx="12700" cy="5345082"/>
            </a:xfrm>
            <a:prstGeom prst="curvedConnector3">
              <a:avLst>
                <a:gd name="adj1" fmla="val 5989094"/>
              </a:avLst>
            </a:prstGeom>
            <a:ln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54" name="Curved Connector 53"/>
            <p:cNvCxnSpPr>
              <a:stCxn id="9" idx="2"/>
              <a:endCxn id="5" idx="2"/>
            </p:cNvCxnSpPr>
            <p:nvPr/>
          </p:nvCxnSpPr>
          <p:spPr>
            <a:xfrm rot="5400000">
              <a:off x="4519356" y="459973"/>
              <a:ext cx="12700" cy="7126776"/>
            </a:xfrm>
            <a:prstGeom prst="curvedConnector3">
              <a:avLst>
                <a:gd name="adj1" fmla="val 8345457"/>
              </a:avLst>
            </a:prstGeom>
            <a:ln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</p:grpSp>
      <p:sp>
        <p:nvSpPr>
          <p:cNvPr id="3" name="Down Arrow 2"/>
          <p:cNvSpPr/>
          <p:nvPr/>
        </p:nvSpPr>
        <p:spPr>
          <a:xfrm rot="7906186">
            <a:off x="2020921" y="3620013"/>
            <a:ext cx="959371" cy="2322535"/>
          </a:xfrm>
          <a:prstGeom prst="down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7869" y="5226470"/>
            <a:ext cx="3263926" cy="110245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847181" y="5375369"/>
            <a:ext cx="15439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with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2557670" y="6534436"/>
            <a:ext cx="61000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Thanks: Zico Kolter’s 15-388, Amol Deshpande, Nick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</a:rPr>
              <a:t>Mattei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57606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5F79AC-EB45-AF44-AAEB-342FC49E0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24</a:t>
            </a:fld>
            <a:endParaRPr lang="en-US"/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2518338E-0165-4043-844E-0327DCAC05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504798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66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0"/>
          </a:gradFill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61B399A-1936-D649-8890-541D1D264C17}"/>
              </a:ext>
            </a:extLst>
          </p:cNvPr>
          <p:cNvSpPr/>
          <p:nvPr/>
        </p:nvSpPr>
        <p:spPr>
          <a:xfrm>
            <a:off x="0" y="5617029"/>
            <a:ext cx="9144000" cy="1240971"/>
          </a:xfrm>
          <a:prstGeom prst="rect">
            <a:avLst/>
          </a:prstGeom>
          <a:gradFill>
            <a:gsLst>
              <a:gs pos="0">
                <a:schemeClr val="accent1">
                  <a:lumMod val="45000"/>
                  <a:lumOff val="55000"/>
                </a:schemeClr>
              </a:gs>
              <a:gs pos="0">
                <a:schemeClr val="bg1">
                  <a:alpha val="54000"/>
                </a:schemeClr>
              </a:gs>
              <a:gs pos="100000">
                <a:schemeClr val="tx1"/>
              </a:gs>
            </a:gsLst>
            <a:lin ang="5400000" scaled="0"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E076704-D4C0-134E-B7F3-EEAA98477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5533052"/>
            <a:ext cx="5791200" cy="953084"/>
          </a:xfrm>
        </p:spPr>
        <p:txBody>
          <a:bodyPr/>
          <a:lstStyle/>
          <a:p>
            <a:pPr algn="ctr"/>
            <a:r>
              <a:rPr lang="en-US" dirty="0"/>
              <a:t>What is This “data”?</a:t>
            </a:r>
          </a:p>
        </p:txBody>
      </p:sp>
    </p:spTree>
    <p:extLst>
      <p:ext uri="{BB962C8B-B14F-4D97-AF65-F5344CB8AC3E}">
        <p14:creationId xmlns:p14="http://schemas.microsoft.com/office/powerpoint/2010/main" val="33061305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32313D-E092-F54B-8350-0F906B8381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Tabular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92A6AA-9A7C-C042-A79C-166D77539C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is an abstraction of some real world entity.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Also called: instance, example, record, object, case, individual.</a:t>
            </a:r>
          </a:p>
          <a:p>
            <a:r>
              <a:rPr lang="en-US" dirty="0"/>
              <a:t>Each of these entities is described by a set of features.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Sometimes called variables, features, attributes, …</a:t>
            </a:r>
          </a:p>
          <a:p>
            <a:r>
              <a:rPr lang="en-US" dirty="0"/>
              <a:t>Can be processed into an </a:t>
            </a:r>
            <a:r>
              <a:rPr lang="en-US" i="1" dirty="0"/>
              <a:t>n</a:t>
            </a:r>
            <a:r>
              <a:rPr lang="en-US" dirty="0"/>
              <a:t> (number of entities) by </a:t>
            </a:r>
            <a:r>
              <a:rPr lang="en-US" i="1" dirty="0"/>
              <a:t>m</a:t>
            </a:r>
            <a:r>
              <a:rPr lang="en-US" dirty="0"/>
              <a:t> (number of attributes) matrix.</a:t>
            </a:r>
          </a:p>
          <a:p>
            <a:pPr marL="160020" indent="-342900">
              <a:buFont typeface="Arial" panose="020B0604020202020204" pitchFamily="34" charset="0"/>
              <a:buChar char="•"/>
            </a:pPr>
            <a:r>
              <a:rPr lang="en-US" b="0" dirty="0"/>
              <a:t>Result of merging &amp; processing different records!</a:t>
            </a:r>
          </a:p>
          <a:p>
            <a:pPr marL="160020" indent="-342900">
              <a:buFont typeface="Arial" panose="020B0604020202020204" pitchFamily="34" charset="0"/>
              <a:buChar char="•"/>
            </a:pPr>
            <a:r>
              <a:rPr lang="en-US" b="0" dirty="0"/>
              <a:t>Picking the data that goes into this table has both technical and ethical concerns (recall: Target, Netflix, AOL examples)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7B2895-98B7-3F42-8FDD-035001EAD84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9108BD-1B63-5E42-A3EF-D85B2E21F76C}" type="slidenum">
              <a:rPr lang="en-US" smtClean="0"/>
              <a:pPr/>
              <a:t>25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ECA6C18-C20C-2E4F-A56F-5C9DC01C48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9017726"/>
              </p:ext>
            </p:extLst>
          </p:nvPr>
        </p:nvGraphicFramePr>
        <p:xfrm>
          <a:off x="1523999" y="5429639"/>
          <a:ext cx="6096001" cy="14097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8125">
                  <a:extLst>
                    <a:ext uri="{9D8B030D-6E8A-4147-A177-3AD203B41FA5}">
                      <a16:colId xmlns:a16="http://schemas.microsoft.com/office/drawing/2014/main" val="3847341311"/>
                    </a:ext>
                  </a:extLst>
                </a:gridCol>
                <a:gridCol w="1164566">
                  <a:extLst>
                    <a:ext uri="{9D8B030D-6E8A-4147-A177-3AD203B41FA5}">
                      <a16:colId xmlns:a16="http://schemas.microsoft.com/office/drawing/2014/main" val="2069603070"/>
                    </a:ext>
                  </a:extLst>
                </a:gridCol>
                <a:gridCol w="1069882">
                  <a:extLst>
                    <a:ext uri="{9D8B030D-6E8A-4147-A177-3AD203B41FA5}">
                      <a16:colId xmlns:a16="http://schemas.microsoft.com/office/drawing/2014/main" val="4202757392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877830836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1248125109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1728249204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889297606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ID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Title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Author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Year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Cover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Edition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Price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012371747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Emma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Austen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1815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Paper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20th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$5.75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599117988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Dracula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Stoker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1897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Hard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15th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$12.00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990159664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Ivanhoe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Scott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1820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Hard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8th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$25.00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64207994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Kidnapped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Stevenson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1886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Paper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11th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$5.00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37933812"/>
                  </a:ext>
                </a:extLst>
              </a:tr>
            </a:tbl>
          </a:graphicData>
        </a:graphic>
      </p:graphicFrame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691C8562-305B-A043-83E9-BB3F10EFB313}"/>
              </a:ext>
            </a:extLst>
          </p:cNvPr>
          <p:cNvSpPr/>
          <p:nvPr/>
        </p:nvSpPr>
        <p:spPr>
          <a:xfrm>
            <a:off x="5777948" y="313118"/>
            <a:ext cx="2908852" cy="95909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Quick teaser.  We’ll go into greater depth when discussing</a:t>
            </a:r>
            <a:r>
              <a:rPr lang="en-US" b="1" dirty="0"/>
              <a:t> tidy data.</a:t>
            </a:r>
          </a:p>
        </p:txBody>
      </p:sp>
    </p:spTree>
    <p:extLst>
      <p:ext uri="{BB962C8B-B14F-4D97-AF65-F5344CB8AC3E}">
        <p14:creationId xmlns:p14="http://schemas.microsoft.com/office/powerpoint/2010/main" val="4229708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B0505F-B761-C349-BBAB-6C82FF585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Classical Statistical View of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E698C7-BF81-F34F-998A-97E4E19821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are four classical types of data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4F8600-5AC4-9340-91F9-6606163E1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26</a:t>
            </a:fld>
            <a:endParaRPr lang="en-US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F02DCD9D-0315-4742-B9BE-B4954368F76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07959703"/>
              </p:ext>
            </p:extLst>
          </p:nvPr>
        </p:nvGraphicFramePr>
        <p:xfrm>
          <a:off x="1524000" y="2441634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806067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2A9C3A-6000-8F40-B2F9-F542E26167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2718"/>
            <a:ext cx="7620000" cy="1371600"/>
          </a:xfrm>
        </p:spPr>
        <p:txBody>
          <a:bodyPr>
            <a:normAutofit/>
          </a:bodyPr>
          <a:lstStyle/>
          <a:p>
            <a:r>
              <a:rPr lang="en-US" dirty="0"/>
              <a:t>Categorical Data: Takes a Value From a Finite 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6D2A95-4CBD-3D40-8E78-F64D8F4F41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Nominal (aka Categorical) Data:</a:t>
            </a:r>
          </a:p>
          <a:p>
            <a:pPr marL="160020" indent="-342900">
              <a:buFont typeface="Arial" panose="020B0604020202020204" pitchFamily="34" charset="0"/>
              <a:buChar char="•"/>
            </a:pPr>
            <a:r>
              <a:rPr lang="en-US" b="0" dirty="0"/>
              <a:t>Values have names: describe the categories, classes, or states of things</a:t>
            </a:r>
          </a:p>
          <a:p>
            <a:pPr marL="160020" indent="-342900">
              <a:buFont typeface="Arial" panose="020B0604020202020204" pitchFamily="34" charset="0"/>
              <a:buChar char="•"/>
            </a:pPr>
            <a:r>
              <a:rPr lang="en-US" b="0" dirty="0"/>
              <a:t>Marital status, drink type, or some binary attribute</a:t>
            </a:r>
          </a:p>
          <a:p>
            <a:pPr marL="160020" indent="-342900">
              <a:buFont typeface="Arial" panose="020B0604020202020204" pitchFamily="34" charset="0"/>
              <a:buChar char="•"/>
            </a:pPr>
            <a:r>
              <a:rPr lang="en-US" b="0" dirty="0"/>
              <a:t>Cannot compare easily, thus cannot naturally order them</a:t>
            </a:r>
          </a:p>
          <a:p>
            <a:r>
              <a:rPr lang="en-US" dirty="0"/>
              <a:t>Ordinal Data:</a:t>
            </a:r>
          </a:p>
          <a:p>
            <a:pPr marL="160020" indent="-342900">
              <a:buFont typeface="Arial" panose="020B0604020202020204" pitchFamily="34" charset="0"/>
              <a:buChar char="•"/>
            </a:pPr>
            <a:r>
              <a:rPr lang="en-US" b="0" dirty="0"/>
              <a:t>Values have names: describe the categories, classes, or states of things</a:t>
            </a:r>
          </a:p>
          <a:p>
            <a:pPr marL="160020" indent="-342900">
              <a:buFont typeface="Arial" panose="020B0604020202020204" pitchFamily="34" charset="0"/>
              <a:buChar char="•"/>
            </a:pPr>
            <a:r>
              <a:rPr lang="en-US" b="0" dirty="0"/>
              <a:t>However, there is an </a:t>
            </a:r>
            <a:r>
              <a:rPr lang="en-US" b="0" i="1" dirty="0"/>
              <a:t>ordering</a:t>
            </a:r>
            <a:r>
              <a:rPr lang="en-US" b="0" dirty="0"/>
              <a:t> over the values:</a:t>
            </a:r>
          </a:p>
          <a:p>
            <a:pPr marL="571500" lvl="1" indent="-342900"/>
            <a:r>
              <a:rPr lang="en-US" dirty="0"/>
              <a:t>Strongly like, like, neutral, strongly dislike</a:t>
            </a:r>
          </a:p>
          <a:p>
            <a:pPr marL="160020" indent="-342900">
              <a:buFont typeface="Arial" panose="020B0604020202020204" pitchFamily="34" charset="0"/>
              <a:buChar char="•"/>
            </a:pPr>
            <a:r>
              <a:rPr lang="en-US" b="0" dirty="0"/>
              <a:t>Lacks a mathematical notion of </a:t>
            </a:r>
            <a:r>
              <a:rPr lang="en-US" b="0" i="1" dirty="0"/>
              <a:t>distance</a:t>
            </a:r>
            <a:r>
              <a:rPr lang="en-US" b="0" dirty="0"/>
              <a:t> between the values</a:t>
            </a:r>
          </a:p>
          <a:p>
            <a:pPr lvl="1"/>
            <a:endParaRPr lang="en-US" dirty="0"/>
          </a:p>
          <a:p>
            <a:r>
              <a:rPr lang="en-US" dirty="0"/>
              <a:t>This distinction can be blurry…</a:t>
            </a:r>
          </a:p>
          <a:p>
            <a:pPr marL="160020" indent="-342900">
              <a:buFont typeface="Arial" panose="020B0604020202020204" pitchFamily="34" charset="0"/>
              <a:buChar char="•"/>
            </a:pPr>
            <a:r>
              <a:rPr lang="en-US" b="0" dirty="0"/>
              <a:t>Is there an ordering over: sunny, overcast, rainy?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FABB2B-F05B-AA41-80AB-7E2BCB2958D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9108BD-1B63-5E42-A3EF-D85B2E21F76C}" type="slidenum">
              <a:rPr lang="en-US" smtClean="0"/>
              <a:pPr/>
              <a:t>27</a:t>
            </a:fld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2A0AA09-F63A-9B45-8159-2D84CFD060DA}"/>
              </a:ext>
            </a:extLst>
          </p:cNvPr>
          <p:cNvGrpSpPr/>
          <p:nvPr/>
        </p:nvGrpSpPr>
        <p:grpSpPr>
          <a:xfrm>
            <a:off x="5943600" y="5077763"/>
            <a:ext cx="2467156" cy="1231756"/>
            <a:chOff x="7924800" y="5022850"/>
            <a:chExt cx="3289541" cy="164234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329DB5A-2070-BF49-BB47-BACF1042049B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588741" y="5022850"/>
              <a:ext cx="1625600" cy="162560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8DCF061E-7EF1-7C4E-9FF4-1529F2D43621}"/>
                </a:ext>
              </a:extLst>
            </p:cNvPr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924800" y="5039591"/>
              <a:ext cx="1625600" cy="1625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4206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0D0413-D239-2C42-A0B2-5BEBC57C38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2718"/>
            <a:ext cx="8361336" cy="1371600"/>
          </a:xfrm>
        </p:spPr>
        <p:txBody>
          <a:bodyPr>
            <a:normAutofit/>
          </a:bodyPr>
          <a:lstStyle/>
          <a:p>
            <a:r>
              <a:rPr lang="en-US" dirty="0"/>
              <a:t>Numerical Data: Measured Using Integers or Reals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8CF5DF-B7B0-8C4C-AA29-E16AE4E31C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Interval Scale:</a:t>
            </a:r>
          </a:p>
          <a:p>
            <a:pPr marL="160020" indent="-342900">
              <a:buFont typeface="Arial" panose="020B0604020202020204" pitchFamily="34" charset="0"/>
              <a:buChar char="•"/>
            </a:pPr>
            <a:r>
              <a:rPr lang="en-US" b="0" dirty="0"/>
              <a:t>Scale with fixed but arbitrary interval (e.g., dates)</a:t>
            </a:r>
          </a:p>
          <a:p>
            <a:pPr marL="160020" indent="-342900">
              <a:buFont typeface="Arial" panose="020B0604020202020204" pitchFamily="34" charset="0"/>
              <a:buChar char="•"/>
            </a:pPr>
            <a:r>
              <a:rPr lang="en-US" b="0" dirty="0"/>
              <a:t>The difference between two values is </a:t>
            </a:r>
            <a:r>
              <a:rPr lang="en-US" b="0" i="1" dirty="0"/>
              <a:t>meaningful</a:t>
            </a:r>
            <a:r>
              <a:rPr lang="en-US" b="0" dirty="0"/>
              <a:t>:</a:t>
            </a:r>
          </a:p>
          <a:p>
            <a:pPr marL="617220" lvl="1" indent="-342900"/>
            <a:r>
              <a:rPr lang="en-US" dirty="0"/>
              <a:t>Difference between 9/1/2019 and 10/1/2019 is the same as the difference between 9/1/2018 and 10/1/2018</a:t>
            </a:r>
          </a:p>
          <a:p>
            <a:pPr marL="160020" indent="-342900">
              <a:buFont typeface="Arial" panose="020B0604020202020204" pitchFamily="34" charset="0"/>
              <a:buChar char="•"/>
            </a:pPr>
            <a:r>
              <a:rPr lang="en-US" b="0" dirty="0"/>
              <a:t>Can’t compute ratios or scales: e.g., what unit is 9/1/2019 * 8/2/2020?</a:t>
            </a:r>
            <a:br>
              <a:rPr lang="en-US" b="0" dirty="0"/>
            </a:br>
            <a:endParaRPr lang="en-US" b="0" dirty="0"/>
          </a:p>
          <a:p>
            <a:r>
              <a:rPr lang="en-US" dirty="0"/>
              <a:t>Ratio Scale: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All the same properties as interval scale data, but the scale of measurement also possesses a </a:t>
            </a:r>
            <a:r>
              <a:rPr lang="en-US" dirty="0">
                <a:solidFill>
                  <a:schemeClr val="tx2"/>
                </a:solidFill>
              </a:rPr>
              <a:t>true-zero origin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Can look at the </a:t>
            </a:r>
            <a:r>
              <a:rPr lang="en-US" b="0" i="1" dirty="0"/>
              <a:t>ratio</a:t>
            </a:r>
            <a:r>
              <a:rPr lang="en-US" b="0" dirty="0"/>
              <a:t> of two quantities (unlike interval)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E.g., zero money is an absolute, one money is half as much as two money, and so 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DFC4F1-B82F-2343-ABB2-6B869B1E13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578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A34C7C-F401-D049-A719-C18DBA1D6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Numerical Data: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C95DAD-A947-C64F-8233-68047F53A2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Temperatures:</a:t>
            </a:r>
          </a:p>
          <a:p>
            <a:pPr marL="160020" indent="-342900">
              <a:buFont typeface="Arial" panose="020B0604020202020204" pitchFamily="34" charset="0"/>
              <a:buChar char="•"/>
            </a:pPr>
            <a:r>
              <a:rPr lang="en-US" b="0" dirty="0"/>
              <a:t>Celsius / Fahrenheit: interval or ratio scale ???????????</a:t>
            </a:r>
          </a:p>
          <a:p>
            <a:pPr marL="617220" lvl="1" indent="-342900"/>
            <a:r>
              <a:rPr lang="en-US" b="1" dirty="0"/>
              <a:t>Interval: </a:t>
            </a:r>
            <a:r>
              <a:rPr lang="en-US" b="0" dirty="0"/>
              <a:t>0C is not 0 heat, but is an arbitrary fixed point</a:t>
            </a:r>
          </a:p>
          <a:p>
            <a:pPr marL="617220" lvl="1" indent="-342900"/>
            <a:r>
              <a:rPr lang="en-US" b="0" dirty="0"/>
              <a:t>Hence, we can’t say that 30F is twice as warm as 15F.</a:t>
            </a:r>
          </a:p>
          <a:p>
            <a:pPr marL="160020" indent="-342900">
              <a:buFont typeface="Arial" panose="020B0604020202020204" pitchFamily="34" charset="0"/>
              <a:buChar char="•"/>
            </a:pPr>
            <a:r>
              <a:rPr lang="en-US" b="0" dirty="0"/>
              <a:t>Kelvin (K): interval or ratio scale ???????????</a:t>
            </a:r>
          </a:p>
          <a:p>
            <a:pPr marL="617220" lvl="1" indent="-342900"/>
            <a:r>
              <a:rPr lang="en-US" b="1" dirty="0"/>
              <a:t>Ratio:</a:t>
            </a:r>
            <a:r>
              <a:rPr lang="en-US" dirty="0"/>
              <a:t> 0K is assumed to mean zero heat, a true fixed point</a:t>
            </a:r>
          </a:p>
          <a:p>
            <a:pPr indent="-182880"/>
            <a:endParaRPr lang="en-US" dirty="0"/>
          </a:p>
          <a:p>
            <a:pPr indent="-182880"/>
            <a:r>
              <a:rPr lang="en-US" dirty="0"/>
              <a:t>Weight:</a:t>
            </a:r>
            <a:endParaRPr lang="en-US" b="0" dirty="0"/>
          </a:p>
          <a:p>
            <a:pPr marL="160020" indent="-342900">
              <a:buFont typeface="Arial" panose="020B0604020202020204" pitchFamily="34" charset="0"/>
              <a:buChar char="•"/>
            </a:pPr>
            <a:r>
              <a:rPr lang="en-US" b="0" dirty="0"/>
              <a:t>Grams: interval or ratio scale ??????????</a:t>
            </a:r>
          </a:p>
          <a:p>
            <a:pPr marL="160020" indent="-342900">
              <a:buFont typeface="Arial" panose="020B0604020202020204" pitchFamily="34" charset="0"/>
              <a:buChar char="•"/>
            </a:pPr>
            <a:r>
              <a:rPr lang="en-US" dirty="0"/>
              <a:t>Ratio:</a:t>
            </a:r>
            <a:r>
              <a:rPr lang="en-US" b="0" dirty="0"/>
              <a:t> 0g served as fixed point, 4g is twice 2g, …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F4BEAD-17DC-4B44-9E90-61CF883A4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2F8AEF-5F4F-3A43-95BE-68C1B24F62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3107" y="2438706"/>
            <a:ext cx="1380893" cy="138089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983248D-25DE-E047-A946-60E44403C71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92198" y="4901245"/>
            <a:ext cx="1552900" cy="1395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122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Data Lifecycle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</a:t>
            </a:fld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307575" y="2044932"/>
            <a:ext cx="1296786" cy="197842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Data collection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1604361" y="2044932"/>
            <a:ext cx="1781694" cy="1978429"/>
            <a:chOff x="1604361" y="2044932"/>
            <a:chExt cx="1781694" cy="1978429"/>
          </a:xfrm>
        </p:grpSpPr>
        <p:sp>
          <p:nvSpPr>
            <p:cNvPr id="6" name="Rounded Rectangle 5"/>
            <p:cNvSpPr/>
            <p:nvPr/>
          </p:nvSpPr>
          <p:spPr>
            <a:xfrm>
              <a:off x="2089269" y="2044932"/>
              <a:ext cx="1296786" cy="1978429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Data processing</a:t>
              </a:r>
            </a:p>
          </p:txBody>
        </p:sp>
        <p:cxnSp>
          <p:nvCxnSpPr>
            <p:cNvPr id="11" name="Straight Arrow Connector 10"/>
            <p:cNvCxnSpPr>
              <a:stCxn id="5" idx="3"/>
              <a:endCxn id="6" idx="1"/>
            </p:cNvCxnSpPr>
            <p:nvPr/>
          </p:nvCxnSpPr>
          <p:spPr>
            <a:xfrm>
              <a:off x="1604361" y="3034147"/>
              <a:ext cx="4849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3" name="Curved Connector 12"/>
          <p:cNvCxnSpPr>
            <a:stCxn id="6" idx="2"/>
            <a:endCxn id="5" idx="2"/>
          </p:cNvCxnSpPr>
          <p:nvPr/>
        </p:nvCxnSpPr>
        <p:spPr>
          <a:xfrm rot="5400000">
            <a:off x="1846815" y="3132514"/>
            <a:ext cx="12700" cy="1781694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7" name="Group 16"/>
          <p:cNvGrpSpPr/>
          <p:nvPr/>
        </p:nvGrpSpPr>
        <p:grpSpPr>
          <a:xfrm>
            <a:off x="3386055" y="2044932"/>
            <a:ext cx="1781694" cy="1978429"/>
            <a:chOff x="3386055" y="2044932"/>
            <a:chExt cx="1781694" cy="1978429"/>
          </a:xfrm>
        </p:grpSpPr>
        <p:sp>
          <p:nvSpPr>
            <p:cNvPr id="7" name="Rounded Rectangle 6"/>
            <p:cNvSpPr/>
            <p:nvPr/>
          </p:nvSpPr>
          <p:spPr>
            <a:xfrm>
              <a:off x="3870963" y="2044932"/>
              <a:ext cx="1296786" cy="1978429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Exploratory analysis</a:t>
              </a:r>
            </a:p>
            <a:p>
              <a:pPr algn="ctr"/>
              <a:r>
                <a:rPr lang="en-US" sz="1400" dirty="0"/>
                <a:t>&amp;</a:t>
              </a:r>
            </a:p>
            <a:p>
              <a:pPr algn="ctr"/>
              <a:r>
                <a:rPr lang="en-US" sz="1400" dirty="0"/>
                <a:t>Data </a:t>
              </a:r>
              <a:r>
                <a:rPr lang="en-US" sz="1400" dirty="0" err="1"/>
                <a:t>viz</a:t>
              </a:r>
              <a:endParaRPr lang="en-US" sz="1400" dirty="0"/>
            </a:p>
          </p:txBody>
        </p:sp>
        <p:cxnSp>
          <p:nvCxnSpPr>
            <p:cNvPr id="16" name="Straight Arrow Connector 15"/>
            <p:cNvCxnSpPr>
              <a:stCxn id="6" idx="3"/>
              <a:endCxn id="7" idx="1"/>
            </p:cNvCxnSpPr>
            <p:nvPr/>
          </p:nvCxnSpPr>
          <p:spPr>
            <a:xfrm>
              <a:off x="3386055" y="3034147"/>
              <a:ext cx="4849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962318" y="4017011"/>
            <a:ext cx="3563388" cy="12700"/>
            <a:chOff x="962318" y="4017011"/>
            <a:chExt cx="3563388" cy="12700"/>
          </a:xfrm>
        </p:grpSpPr>
        <p:cxnSp>
          <p:nvCxnSpPr>
            <p:cNvPr id="19" name="Curved Connector 18"/>
            <p:cNvCxnSpPr>
              <a:stCxn id="7" idx="2"/>
              <a:endCxn id="6" idx="2"/>
            </p:cNvCxnSpPr>
            <p:nvPr/>
          </p:nvCxnSpPr>
          <p:spPr>
            <a:xfrm rot="5400000">
              <a:off x="3628509" y="3132514"/>
              <a:ext cx="12700" cy="1781694"/>
            </a:xfrm>
            <a:prstGeom prst="curvedConnector3">
              <a:avLst>
                <a:gd name="adj1" fmla="val 1800000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Curved Connector 20"/>
            <p:cNvCxnSpPr>
              <a:stCxn id="7" idx="2"/>
              <a:endCxn id="5" idx="2"/>
            </p:cNvCxnSpPr>
            <p:nvPr/>
          </p:nvCxnSpPr>
          <p:spPr>
            <a:xfrm rot="5400000">
              <a:off x="2737662" y="2241667"/>
              <a:ext cx="12700" cy="3563388"/>
            </a:xfrm>
            <a:prstGeom prst="curvedConnector3">
              <a:avLst>
                <a:gd name="adj1" fmla="val 3763638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6" name="Group 25"/>
          <p:cNvGrpSpPr/>
          <p:nvPr/>
        </p:nvGrpSpPr>
        <p:grpSpPr>
          <a:xfrm>
            <a:off x="5167749" y="2044932"/>
            <a:ext cx="1781694" cy="1978429"/>
            <a:chOff x="5167749" y="2044932"/>
            <a:chExt cx="1781694" cy="1978429"/>
          </a:xfrm>
        </p:grpSpPr>
        <p:sp>
          <p:nvSpPr>
            <p:cNvPr id="8" name="Rounded Rectangle 7"/>
            <p:cNvSpPr/>
            <p:nvPr/>
          </p:nvSpPr>
          <p:spPr>
            <a:xfrm>
              <a:off x="5652657" y="2044932"/>
              <a:ext cx="1296786" cy="1978429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Analysis, hypothesis testing, &amp; ML</a:t>
              </a:r>
            </a:p>
          </p:txBody>
        </p:sp>
        <p:cxnSp>
          <p:nvCxnSpPr>
            <p:cNvPr id="25" name="Straight Arrow Connector 24"/>
            <p:cNvCxnSpPr>
              <a:stCxn id="7" idx="3"/>
              <a:endCxn id="8" idx="1"/>
            </p:cNvCxnSpPr>
            <p:nvPr/>
          </p:nvCxnSpPr>
          <p:spPr>
            <a:xfrm>
              <a:off x="5167749" y="3034147"/>
              <a:ext cx="4849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962318" y="4017011"/>
            <a:ext cx="5345082" cy="12700"/>
            <a:chOff x="962318" y="4017011"/>
            <a:chExt cx="5345082" cy="12700"/>
          </a:xfrm>
        </p:grpSpPr>
        <p:cxnSp>
          <p:nvCxnSpPr>
            <p:cNvPr id="34" name="Curved Connector 33"/>
            <p:cNvCxnSpPr>
              <a:stCxn id="8" idx="2"/>
              <a:endCxn id="7" idx="2"/>
            </p:cNvCxnSpPr>
            <p:nvPr/>
          </p:nvCxnSpPr>
          <p:spPr>
            <a:xfrm rot="5400000">
              <a:off x="5410203" y="3132514"/>
              <a:ext cx="12700" cy="1781694"/>
            </a:xfrm>
            <a:prstGeom prst="curvedConnector3">
              <a:avLst>
                <a:gd name="adj1" fmla="val 1800000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Curved Connector 35"/>
            <p:cNvCxnSpPr>
              <a:stCxn id="8" idx="2"/>
              <a:endCxn id="6" idx="2"/>
            </p:cNvCxnSpPr>
            <p:nvPr/>
          </p:nvCxnSpPr>
          <p:spPr>
            <a:xfrm rot="5400000">
              <a:off x="4519356" y="2241667"/>
              <a:ext cx="12700" cy="3563388"/>
            </a:xfrm>
            <a:prstGeom prst="curvedConnector3">
              <a:avLst>
                <a:gd name="adj1" fmla="val 3894543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Curved Connector 38"/>
            <p:cNvCxnSpPr>
              <a:stCxn id="8" idx="2"/>
              <a:endCxn id="5" idx="2"/>
            </p:cNvCxnSpPr>
            <p:nvPr/>
          </p:nvCxnSpPr>
          <p:spPr>
            <a:xfrm rot="5400000">
              <a:off x="3628509" y="1350820"/>
              <a:ext cx="12700" cy="5345082"/>
            </a:xfrm>
            <a:prstGeom prst="curvedConnector3">
              <a:avLst>
                <a:gd name="adj1" fmla="val 5858181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4" name="Group 43"/>
          <p:cNvGrpSpPr/>
          <p:nvPr/>
        </p:nvGrpSpPr>
        <p:grpSpPr>
          <a:xfrm>
            <a:off x="6949443" y="2044932"/>
            <a:ext cx="1781694" cy="1978429"/>
            <a:chOff x="6949443" y="2044932"/>
            <a:chExt cx="1781694" cy="1978429"/>
          </a:xfrm>
        </p:grpSpPr>
        <p:sp>
          <p:nvSpPr>
            <p:cNvPr id="9" name="Rounded Rectangle 8"/>
            <p:cNvSpPr/>
            <p:nvPr/>
          </p:nvSpPr>
          <p:spPr>
            <a:xfrm>
              <a:off x="7434351" y="2044932"/>
              <a:ext cx="1296786" cy="1978429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Insight &amp; Policy Decision</a:t>
              </a:r>
            </a:p>
          </p:txBody>
        </p:sp>
        <p:cxnSp>
          <p:nvCxnSpPr>
            <p:cNvPr id="43" name="Straight Arrow Connector 42"/>
            <p:cNvCxnSpPr>
              <a:stCxn id="8" idx="3"/>
              <a:endCxn id="9" idx="1"/>
            </p:cNvCxnSpPr>
            <p:nvPr/>
          </p:nvCxnSpPr>
          <p:spPr>
            <a:xfrm>
              <a:off x="6949443" y="3034147"/>
              <a:ext cx="4849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6" name="Group 55"/>
          <p:cNvGrpSpPr/>
          <p:nvPr/>
        </p:nvGrpSpPr>
        <p:grpSpPr>
          <a:xfrm>
            <a:off x="962318" y="4017011"/>
            <a:ext cx="7126776" cy="12700"/>
            <a:chOff x="962318" y="4017011"/>
            <a:chExt cx="7126776" cy="12700"/>
          </a:xfrm>
        </p:grpSpPr>
        <p:cxnSp>
          <p:nvCxnSpPr>
            <p:cNvPr id="46" name="Curved Connector 45"/>
            <p:cNvCxnSpPr>
              <a:stCxn id="9" idx="2"/>
              <a:endCxn id="8" idx="2"/>
            </p:cNvCxnSpPr>
            <p:nvPr/>
          </p:nvCxnSpPr>
          <p:spPr>
            <a:xfrm rot="5400000">
              <a:off x="7191897" y="3132514"/>
              <a:ext cx="12700" cy="1781694"/>
            </a:xfrm>
            <a:prstGeom prst="curvedConnector3">
              <a:avLst>
                <a:gd name="adj1" fmla="val 1800000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Curved Connector 47"/>
            <p:cNvCxnSpPr>
              <a:stCxn id="9" idx="2"/>
              <a:endCxn id="7" idx="2"/>
            </p:cNvCxnSpPr>
            <p:nvPr/>
          </p:nvCxnSpPr>
          <p:spPr>
            <a:xfrm rot="5400000">
              <a:off x="6301050" y="2241667"/>
              <a:ext cx="12700" cy="3563388"/>
            </a:xfrm>
            <a:prstGeom prst="curvedConnector3">
              <a:avLst>
                <a:gd name="adj1" fmla="val 3501819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Curved Connector 50"/>
            <p:cNvCxnSpPr>
              <a:stCxn id="9" idx="2"/>
              <a:endCxn id="6" idx="2"/>
            </p:cNvCxnSpPr>
            <p:nvPr/>
          </p:nvCxnSpPr>
          <p:spPr>
            <a:xfrm rot="5400000">
              <a:off x="5410203" y="1350820"/>
              <a:ext cx="12700" cy="5345082"/>
            </a:xfrm>
            <a:prstGeom prst="curvedConnector3">
              <a:avLst>
                <a:gd name="adj1" fmla="val 5989094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Curved Connector 53"/>
            <p:cNvCxnSpPr>
              <a:stCxn id="9" idx="2"/>
              <a:endCxn id="5" idx="2"/>
            </p:cNvCxnSpPr>
            <p:nvPr/>
          </p:nvCxnSpPr>
          <p:spPr>
            <a:xfrm rot="5400000">
              <a:off x="4519356" y="459973"/>
              <a:ext cx="12700" cy="7126776"/>
            </a:xfrm>
            <a:prstGeom prst="curvedConnector3">
              <a:avLst>
                <a:gd name="adj1" fmla="val 8345457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149115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7513D-166D-7A4B-8C18-0672F1C08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Rules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C3CA7C-1F68-4347-9D41-DB9C24293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30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95A8E2-0907-5949-8CBB-C613A5E93F6D}"/>
              </a:ext>
            </a:extLst>
          </p:cNvPr>
          <p:cNvSpPr txBox="1"/>
          <p:nvPr/>
        </p:nvSpPr>
        <p:spPr>
          <a:xfrm>
            <a:off x="2557670" y="6534436"/>
            <a:ext cx="61000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Thanks to GraphPad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F1D219B-9325-8B43-914A-FBD7AE3B2B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468441"/>
              </p:ext>
            </p:extLst>
          </p:nvPr>
        </p:nvGraphicFramePr>
        <p:xfrm>
          <a:off x="486295" y="1892946"/>
          <a:ext cx="8216380" cy="336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9413">
                  <a:extLst>
                    <a:ext uri="{9D8B030D-6E8A-4147-A177-3AD203B41FA5}">
                      <a16:colId xmlns:a16="http://schemas.microsoft.com/office/drawing/2014/main" val="2461690"/>
                    </a:ext>
                  </a:extLst>
                </a:gridCol>
                <a:gridCol w="1394848">
                  <a:extLst>
                    <a:ext uri="{9D8B030D-6E8A-4147-A177-3AD203B41FA5}">
                      <a16:colId xmlns:a16="http://schemas.microsoft.com/office/drawing/2014/main" val="369908517"/>
                    </a:ext>
                  </a:extLst>
                </a:gridCol>
                <a:gridCol w="1472339">
                  <a:extLst>
                    <a:ext uri="{9D8B030D-6E8A-4147-A177-3AD203B41FA5}">
                      <a16:colId xmlns:a16="http://schemas.microsoft.com/office/drawing/2014/main" val="2072379626"/>
                    </a:ext>
                  </a:extLst>
                </a:gridCol>
                <a:gridCol w="1526504">
                  <a:extLst>
                    <a:ext uri="{9D8B030D-6E8A-4147-A177-3AD203B41FA5}">
                      <a16:colId xmlns:a16="http://schemas.microsoft.com/office/drawing/2014/main" val="483072765"/>
                    </a:ext>
                  </a:extLst>
                </a:gridCol>
                <a:gridCol w="1643276">
                  <a:extLst>
                    <a:ext uri="{9D8B030D-6E8A-4147-A177-3AD203B41FA5}">
                      <a16:colId xmlns:a16="http://schemas.microsoft.com/office/drawing/2014/main" val="25338535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OK to compute....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Nominal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Ordinal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Interval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Ratio</a:t>
                      </a:r>
                    </a:p>
                  </a:txBody>
                  <a:tcPr marL="19050" marR="19050" marT="19050" marB="19050" anchor="ctr"/>
                </a:tc>
                <a:extLst>
                  <a:ext uri="{0D108BD9-81ED-4DB2-BD59-A6C34878D82A}">
                    <a16:rowId xmlns:a16="http://schemas.microsoft.com/office/drawing/2014/main" val="41986268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frequency distribution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extLst>
                  <a:ext uri="{0D108BD9-81ED-4DB2-BD59-A6C34878D82A}">
                    <a16:rowId xmlns:a16="http://schemas.microsoft.com/office/drawing/2014/main" val="39919379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median and percentiles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extLst>
                  <a:ext uri="{0D108BD9-81ED-4DB2-BD59-A6C34878D82A}">
                    <a16:rowId xmlns:a16="http://schemas.microsoft.com/office/drawing/2014/main" val="16811641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add or subtract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extLst>
                  <a:ext uri="{0D108BD9-81ED-4DB2-BD59-A6C34878D82A}">
                    <a16:rowId xmlns:a16="http://schemas.microsoft.com/office/drawing/2014/main" val="13950418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mean, standard deviation, standard error of the mean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extLst>
                  <a:ext uri="{0D108BD9-81ED-4DB2-BD59-A6C34878D82A}">
                    <a16:rowId xmlns:a16="http://schemas.microsoft.com/office/drawing/2014/main" val="16986452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ratio, or coefficient of variation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extLst>
                  <a:ext uri="{0D108BD9-81ED-4DB2-BD59-A6C34878D82A}">
                    <a16:rowId xmlns:a16="http://schemas.microsoft.com/office/drawing/2014/main" val="554942601"/>
                  </a:ext>
                </a:extLst>
              </a:tr>
            </a:tbl>
          </a:graphicData>
        </a:graphic>
      </p:graphicFrame>
      <p:grpSp>
        <p:nvGrpSpPr>
          <p:cNvPr id="14" name="Group 13">
            <a:extLst>
              <a:ext uri="{FF2B5EF4-FFF2-40B4-BE49-F238E27FC236}">
                <a16:creationId xmlns:a16="http://schemas.microsoft.com/office/drawing/2014/main" id="{3F2F0D24-25ED-BB4B-A45C-68BE8B852BF9}"/>
              </a:ext>
            </a:extLst>
          </p:cNvPr>
          <p:cNvGrpSpPr/>
          <p:nvPr/>
        </p:nvGrpSpPr>
        <p:grpSpPr>
          <a:xfrm>
            <a:off x="486295" y="2278251"/>
            <a:ext cx="8324869" cy="3502252"/>
            <a:chOff x="486295" y="2278251"/>
            <a:chExt cx="8324869" cy="350225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EF87F76E-CF20-504E-B7EC-1FFBC68FAD51}"/>
                </a:ext>
              </a:extLst>
            </p:cNvPr>
            <p:cNvGrpSpPr/>
            <p:nvPr/>
          </p:nvGrpSpPr>
          <p:grpSpPr>
            <a:xfrm>
              <a:off x="486295" y="2278251"/>
              <a:ext cx="8324869" cy="3502252"/>
              <a:chOff x="486295" y="2278251"/>
              <a:chExt cx="8324869" cy="3502252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65CD29B3-9725-B74A-88B5-16F8ACEBC7D6}"/>
                  </a:ext>
                </a:extLst>
              </p:cNvPr>
              <p:cNvSpPr/>
              <p:nvPr/>
            </p:nvSpPr>
            <p:spPr>
              <a:xfrm>
                <a:off x="2666159" y="2278251"/>
                <a:ext cx="6145005" cy="2977655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ACD47AE-AAE3-2F43-8268-39AFF0A2A96E}"/>
                  </a:ext>
                </a:extLst>
              </p:cNvPr>
              <p:cNvSpPr/>
              <p:nvPr/>
            </p:nvSpPr>
            <p:spPr>
              <a:xfrm>
                <a:off x="486295" y="2802848"/>
                <a:ext cx="6145005" cy="2977655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CEBAEAF-E896-B745-B7A6-EDA9DECF6B32}"/>
                </a:ext>
              </a:extLst>
            </p:cNvPr>
            <p:cNvSpPr txBox="1"/>
            <p:nvPr/>
          </p:nvSpPr>
          <p:spPr>
            <a:xfrm>
              <a:off x="3295325" y="2355743"/>
              <a:ext cx="526943" cy="3696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?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0400388-2D63-994A-BEDE-40F29586CE8F}"/>
                </a:ext>
              </a:extLst>
            </p:cNvPr>
            <p:cNvSpPr txBox="1"/>
            <p:nvPr/>
          </p:nvSpPr>
          <p:spPr>
            <a:xfrm>
              <a:off x="4594485" y="2355743"/>
              <a:ext cx="526943" cy="3696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?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914FA39-4880-FB44-9061-926B1BF14CFD}"/>
                </a:ext>
              </a:extLst>
            </p:cNvPr>
            <p:cNvSpPr txBox="1"/>
            <p:nvPr/>
          </p:nvSpPr>
          <p:spPr>
            <a:xfrm>
              <a:off x="6114041" y="2355743"/>
              <a:ext cx="526943" cy="3696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?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D66F424-458F-7845-B1CB-159CEC050FDC}"/>
                </a:ext>
              </a:extLst>
            </p:cNvPr>
            <p:cNvSpPr txBox="1"/>
            <p:nvPr/>
          </p:nvSpPr>
          <p:spPr>
            <a:xfrm>
              <a:off x="7767267" y="2355743"/>
              <a:ext cx="526943" cy="3696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637195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7513D-166D-7A4B-8C18-0672F1C08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Rules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C3CA7C-1F68-4347-9D41-DB9C24293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31</a:t>
            </a:fld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F1D219B-9325-8B43-914A-FBD7AE3B2BA7}"/>
              </a:ext>
            </a:extLst>
          </p:cNvPr>
          <p:cNvGraphicFramePr>
            <a:graphicFrameLocks noGrp="1"/>
          </p:cNvGraphicFramePr>
          <p:nvPr/>
        </p:nvGraphicFramePr>
        <p:xfrm>
          <a:off x="486295" y="1892946"/>
          <a:ext cx="8216380" cy="336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9413">
                  <a:extLst>
                    <a:ext uri="{9D8B030D-6E8A-4147-A177-3AD203B41FA5}">
                      <a16:colId xmlns:a16="http://schemas.microsoft.com/office/drawing/2014/main" val="2461690"/>
                    </a:ext>
                  </a:extLst>
                </a:gridCol>
                <a:gridCol w="1394848">
                  <a:extLst>
                    <a:ext uri="{9D8B030D-6E8A-4147-A177-3AD203B41FA5}">
                      <a16:colId xmlns:a16="http://schemas.microsoft.com/office/drawing/2014/main" val="369908517"/>
                    </a:ext>
                  </a:extLst>
                </a:gridCol>
                <a:gridCol w="1472339">
                  <a:extLst>
                    <a:ext uri="{9D8B030D-6E8A-4147-A177-3AD203B41FA5}">
                      <a16:colId xmlns:a16="http://schemas.microsoft.com/office/drawing/2014/main" val="2072379626"/>
                    </a:ext>
                  </a:extLst>
                </a:gridCol>
                <a:gridCol w="1526504">
                  <a:extLst>
                    <a:ext uri="{9D8B030D-6E8A-4147-A177-3AD203B41FA5}">
                      <a16:colId xmlns:a16="http://schemas.microsoft.com/office/drawing/2014/main" val="483072765"/>
                    </a:ext>
                  </a:extLst>
                </a:gridCol>
                <a:gridCol w="1643276">
                  <a:extLst>
                    <a:ext uri="{9D8B030D-6E8A-4147-A177-3AD203B41FA5}">
                      <a16:colId xmlns:a16="http://schemas.microsoft.com/office/drawing/2014/main" val="25338535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OK to compute....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Nominal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Ordinal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Interval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Ratio</a:t>
                      </a:r>
                    </a:p>
                  </a:txBody>
                  <a:tcPr marL="19050" marR="19050" marT="19050" marB="19050" anchor="ctr"/>
                </a:tc>
                <a:extLst>
                  <a:ext uri="{0D108BD9-81ED-4DB2-BD59-A6C34878D82A}">
                    <a16:rowId xmlns:a16="http://schemas.microsoft.com/office/drawing/2014/main" val="41986268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frequency distribution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extLst>
                  <a:ext uri="{0D108BD9-81ED-4DB2-BD59-A6C34878D82A}">
                    <a16:rowId xmlns:a16="http://schemas.microsoft.com/office/drawing/2014/main" val="39919379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median and percentiles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extLst>
                  <a:ext uri="{0D108BD9-81ED-4DB2-BD59-A6C34878D82A}">
                    <a16:rowId xmlns:a16="http://schemas.microsoft.com/office/drawing/2014/main" val="16811641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add or subtract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extLst>
                  <a:ext uri="{0D108BD9-81ED-4DB2-BD59-A6C34878D82A}">
                    <a16:rowId xmlns:a16="http://schemas.microsoft.com/office/drawing/2014/main" val="13950418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mean, standard deviation, standard error of the mean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extLst>
                  <a:ext uri="{0D108BD9-81ED-4DB2-BD59-A6C34878D82A}">
                    <a16:rowId xmlns:a16="http://schemas.microsoft.com/office/drawing/2014/main" val="16986452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ratio, or coefficient of variation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extLst>
                  <a:ext uri="{0D108BD9-81ED-4DB2-BD59-A6C34878D82A}">
                    <a16:rowId xmlns:a16="http://schemas.microsoft.com/office/drawing/2014/main" val="554942601"/>
                  </a:ext>
                </a:extLst>
              </a:tr>
            </a:tbl>
          </a:graphicData>
        </a:graphic>
      </p:graphicFrame>
      <p:grpSp>
        <p:nvGrpSpPr>
          <p:cNvPr id="14" name="Group 13">
            <a:extLst>
              <a:ext uri="{FF2B5EF4-FFF2-40B4-BE49-F238E27FC236}">
                <a16:creationId xmlns:a16="http://schemas.microsoft.com/office/drawing/2014/main" id="{3F2F0D24-25ED-BB4B-A45C-68BE8B852BF9}"/>
              </a:ext>
            </a:extLst>
          </p:cNvPr>
          <p:cNvGrpSpPr/>
          <p:nvPr/>
        </p:nvGrpSpPr>
        <p:grpSpPr>
          <a:xfrm>
            <a:off x="486295" y="2882684"/>
            <a:ext cx="8324869" cy="3502252"/>
            <a:chOff x="486295" y="2278251"/>
            <a:chExt cx="8324869" cy="350225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EF87F76E-CF20-504E-B7EC-1FFBC68FAD51}"/>
                </a:ext>
              </a:extLst>
            </p:cNvPr>
            <p:cNvGrpSpPr/>
            <p:nvPr/>
          </p:nvGrpSpPr>
          <p:grpSpPr>
            <a:xfrm>
              <a:off x="486295" y="2278251"/>
              <a:ext cx="8324869" cy="3502252"/>
              <a:chOff x="486295" y="2278251"/>
              <a:chExt cx="8324869" cy="3502252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65CD29B3-9725-B74A-88B5-16F8ACEBC7D6}"/>
                  </a:ext>
                </a:extLst>
              </p:cNvPr>
              <p:cNvSpPr/>
              <p:nvPr/>
            </p:nvSpPr>
            <p:spPr>
              <a:xfrm>
                <a:off x="2666159" y="2278251"/>
                <a:ext cx="6145005" cy="2977655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ACD47AE-AAE3-2F43-8268-39AFF0A2A96E}"/>
                  </a:ext>
                </a:extLst>
              </p:cNvPr>
              <p:cNvSpPr/>
              <p:nvPr/>
            </p:nvSpPr>
            <p:spPr>
              <a:xfrm>
                <a:off x="486295" y="2802848"/>
                <a:ext cx="6145005" cy="2977655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CEBAEAF-E896-B745-B7A6-EDA9DECF6B32}"/>
                </a:ext>
              </a:extLst>
            </p:cNvPr>
            <p:cNvSpPr txBox="1"/>
            <p:nvPr/>
          </p:nvSpPr>
          <p:spPr>
            <a:xfrm>
              <a:off x="3295325" y="2355743"/>
              <a:ext cx="526943" cy="3696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?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0400388-2D63-994A-BEDE-40F29586CE8F}"/>
                </a:ext>
              </a:extLst>
            </p:cNvPr>
            <p:cNvSpPr txBox="1"/>
            <p:nvPr/>
          </p:nvSpPr>
          <p:spPr>
            <a:xfrm>
              <a:off x="4594485" y="2355743"/>
              <a:ext cx="526943" cy="3696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?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914FA39-4880-FB44-9061-926B1BF14CFD}"/>
                </a:ext>
              </a:extLst>
            </p:cNvPr>
            <p:cNvSpPr txBox="1"/>
            <p:nvPr/>
          </p:nvSpPr>
          <p:spPr>
            <a:xfrm>
              <a:off x="6114041" y="2355743"/>
              <a:ext cx="526943" cy="3696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?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D66F424-458F-7845-B1CB-159CEC050FDC}"/>
                </a:ext>
              </a:extLst>
            </p:cNvPr>
            <p:cNvSpPr txBox="1"/>
            <p:nvPr/>
          </p:nvSpPr>
          <p:spPr>
            <a:xfrm>
              <a:off x="7767267" y="2355743"/>
              <a:ext cx="526943" cy="3696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245427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7513D-166D-7A4B-8C18-0672F1C08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Rules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C3CA7C-1F68-4347-9D41-DB9C24293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32</a:t>
            </a:fld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F1D219B-9325-8B43-914A-FBD7AE3B2B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119979"/>
              </p:ext>
            </p:extLst>
          </p:nvPr>
        </p:nvGraphicFramePr>
        <p:xfrm>
          <a:off x="486295" y="1892946"/>
          <a:ext cx="8216380" cy="35788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9413">
                  <a:extLst>
                    <a:ext uri="{9D8B030D-6E8A-4147-A177-3AD203B41FA5}">
                      <a16:colId xmlns:a16="http://schemas.microsoft.com/office/drawing/2014/main" val="2461690"/>
                    </a:ext>
                  </a:extLst>
                </a:gridCol>
                <a:gridCol w="1394848">
                  <a:extLst>
                    <a:ext uri="{9D8B030D-6E8A-4147-A177-3AD203B41FA5}">
                      <a16:colId xmlns:a16="http://schemas.microsoft.com/office/drawing/2014/main" val="369908517"/>
                    </a:ext>
                  </a:extLst>
                </a:gridCol>
                <a:gridCol w="1472339">
                  <a:extLst>
                    <a:ext uri="{9D8B030D-6E8A-4147-A177-3AD203B41FA5}">
                      <a16:colId xmlns:a16="http://schemas.microsoft.com/office/drawing/2014/main" val="2072379626"/>
                    </a:ext>
                  </a:extLst>
                </a:gridCol>
                <a:gridCol w="1526504">
                  <a:extLst>
                    <a:ext uri="{9D8B030D-6E8A-4147-A177-3AD203B41FA5}">
                      <a16:colId xmlns:a16="http://schemas.microsoft.com/office/drawing/2014/main" val="483072765"/>
                    </a:ext>
                  </a:extLst>
                </a:gridCol>
                <a:gridCol w="1643276">
                  <a:extLst>
                    <a:ext uri="{9D8B030D-6E8A-4147-A177-3AD203B41FA5}">
                      <a16:colId xmlns:a16="http://schemas.microsoft.com/office/drawing/2014/main" val="25338535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OK to compute....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Nominal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Ordinal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Interval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Ratio</a:t>
                      </a:r>
                    </a:p>
                  </a:txBody>
                  <a:tcPr marL="19050" marR="19050" marT="19050" marB="19050" anchor="ctr"/>
                </a:tc>
                <a:extLst>
                  <a:ext uri="{0D108BD9-81ED-4DB2-BD59-A6C34878D82A}">
                    <a16:rowId xmlns:a16="http://schemas.microsoft.com/office/drawing/2014/main" val="41986268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frequency distribution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extLst>
                  <a:ext uri="{0D108BD9-81ED-4DB2-BD59-A6C34878D82A}">
                    <a16:rowId xmlns:a16="http://schemas.microsoft.com/office/drawing/2014/main" val="39919379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median and percentiles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extLst>
                  <a:ext uri="{0D108BD9-81ED-4DB2-BD59-A6C34878D82A}">
                    <a16:rowId xmlns:a16="http://schemas.microsoft.com/office/drawing/2014/main" val="16811641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addition or subtraction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extLst>
                  <a:ext uri="{0D108BD9-81ED-4DB2-BD59-A6C34878D82A}">
                    <a16:rowId xmlns:a16="http://schemas.microsoft.com/office/drawing/2014/main" val="13950418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mean, standard deviation, standard error of the mean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extLst>
                  <a:ext uri="{0D108BD9-81ED-4DB2-BD59-A6C34878D82A}">
                    <a16:rowId xmlns:a16="http://schemas.microsoft.com/office/drawing/2014/main" val="16986452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ratio, or coefficient of variation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extLst>
                  <a:ext uri="{0D108BD9-81ED-4DB2-BD59-A6C34878D82A}">
                    <a16:rowId xmlns:a16="http://schemas.microsoft.com/office/drawing/2014/main" val="554942601"/>
                  </a:ext>
                </a:extLst>
              </a:tr>
            </a:tbl>
          </a:graphicData>
        </a:graphic>
      </p:graphicFrame>
      <p:grpSp>
        <p:nvGrpSpPr>
          <p:cNvPr id="14" name="Group 13">
            <a:extLst>
              <a:ext uri="{FF2B5EF4-FFF2-40B4-BE49-F238E27FC236}">
                <a16:creationId xmlns:a16="http://schemas.microsoft.com/office/drawing/2014/main" id="{3F2F0D24-25ED-BB4B-A45C-68BE8B852BF9}"/>
              </a:ext>
            </a:extLst>
          </p:cNvPr>
          <p:cNvGrpSpPr/>
          <p:nvPr/>
        </p:nvGrpSpPr>
        <p:grpSpPr>
          <a:xfrm>
            <a:off x="486295" y="3456120"/>
            <a:ext cx="8324869" cy="3502252"/>
            <a:chOff x="486295" y="2278251"/>
            <a:chExt cx="8324869" cy="350225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EF87F76E-CF20-504E-B7EC-1FFBC68FAD51}"/>
                </a:ext>
              </a:extLst>
            </p:cNvPr>
            <p:cNvGrpSpPr/>
            <p:nvPr/>
          </p:nvGrpSpPr>
          <p:grpSpPr>
            <a:xfrm>
              <a:off x="486295" y="2278251"/>
              <a:ext cx="8324869" cy="3502252"/>
              <a:chOff x="486295" y="2278251"/>
              <a:chExt cx="8324869" cy="3502252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65CD29B3-9725-B74A-88B5-16F8ACEBC7D6}"/>
                  </a:ext>
                </a:extLst>
              </p:cNvPr>
              <p:cNvSpPr/>
              <p:nvPr/>
            </p:nvSpPr>
            <p:spPr>
              <a:xfrm>
                <a:off x="2666159" y="2278251"/>
                <a:ext cx="6145005" cy="2977655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ACD47AE-AAE3-2F43-8268-39AFF0A2A96E}"/>
                  </a:ext>
                </a:extLst>
              </p:cNvPr>
              <p:cNvSpPr/>
              <p:nvPr/>
            </p:nvSpPr>
            <p:spPr>
              <a:xfrm>
                <a:off x="486295" y="2802848"/>
                <a:ext cx="6145005" cy="2977655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CEBAEAF-E896-B745-B7A6-EDA9DECF6B32}"/>
                </a:ext>
              </a:extLst>
            </p:cNvPr>
            <p:cNvSpPr txBox="1"/>
            <p:nvPr/>
          </p:nvSpPr>
          <p:spPr>
            <a:xfrm>
              <a:off x="3295325" y="2355743"/>
              <a:ext cx="526943" cy="3696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?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0400388-2D63-994A-BEDE-40F29586CE8F}"/>
                </a:ext>
              </a:extLst>
            </p:cNvPr>
            <p:cNvSpPr txBox="1"/>
            <p:nvPr/>
          </p:nvSpPr>
          <p:spPr>
            <a:xfrm>
              <a:off x="4594485" y="2355743"/>
              <a:ext cx="526943" cy="3696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?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914FA39-4880-FB44-9061-926B1BF14CFD}"/>
                </a:ext>
              </a:extLst>
            </p:cNvPr>
            <p:cNvSpPr txBox="1"/>
            <p:nvPr/>
          </p:nvSpPr>
          <p:spPr>
            <a:xfrm>
              <a:off x="6114041" y="2355743"/>
              <a:ext cx="526943" cy="3696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?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D66F424-458F-7845-B1CB-159CEC050FDC}"/>
                </a:ext>
              </a:extLst>
            </p:cNvPr>
            <p:cNvSpPr txBox="1"/>
            <p:nvPr/>
          </p:nvSpPr>
          <p:spPr>
            <a:xfrm>
              <a:off x="7767267" y="2355743"/>
              <a:ext cx="526943" cy="3696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122948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7513D-166D-7A4B-8C18-0672F1C08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Rules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C3CA7C-1F68-4347-9D41-DB9C24293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33</a:t>
            </a:fld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F1D219B-9325-8B43-914A-FBD7AE3B2B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6325911"/>
              </p:ext>
            </p:extLst>
          </p:nvPr>
        </p:nvGraphicFramePr>
        <p:xfrm>
          <a:off x="486295" y="1892946"/>
          <a:ext cx="8216380" cy="33045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9413">
                  <a:extLst>
                    <a:ext uri="{9D8B030D-6E8A-4147-A177-3AD203B41FA5}">
                      <a16:colId xmlns:a16="http://schemas.microsoft.com/office/drawing/2014/main" val="2461690"/>
                    </a:ext>
                  </a:extLst>
                </a:gridCol>
                <a:gridCol w="1394848">
                  <a:extLst>
                    <a:ext uri="{9D8B030D-6E8A-4147-A177-3AD203B41FA5}">
                      <a16:colId xmlns:a16="http://schemas.microsoft.com/office/drawing/2014/main" val="369908517"/>
                    </a:ext>
                  </a:extLst>
                </a:gridCol>
                <a:gridCol w="1472339">
                  <a:extLst>
                    <a:ext uri="{9D8B030D-6E8A-4147-A177-3AD203B41FA5}">
                      <a16:colId xmlns:a16="http://schemas.microsoft.com/office/drawing/2014/main" val="2072379626"/>
                    </a:ext>
                  </a:extLst>
                </a:gridCol>
                <a:gridCol w="1526504">
                  <a:extLst>
                    <a:ext uri="{9D8B030D-6E8A-4147-A177-3AD203B41FA5}">
                      <a16:colId xmlns:a16="http://schemas.microsoft.com/office/drawing/2014/main" val="483072765"/>
                    </a:ext>
                  </a:extLst>
                </a:gridCol>
                <a:gridCol w="1643276">
                  <a:extLst>
                    <a:ext uri="{9D8B030D-6E8A-4147-A177-3AD203B41FA5}">
                      <a16:colId xmlns:a16="http://schemas.microsoft.com/office/drawing/2014/main" val="25338535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OK to compute....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Nominal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Ordinal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Interval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Ratio</a:t>
                      </a:r>
                    </a:p>
                  </a:txBody>
                  <a:tcPr marL="19050" marR="19050" marT="19050" marB="19050" anchor="ctr"/>
                </a:tc>
                <a:extLst>
                  <a:ext uri="{0D108BD9-81ED-4DB2-BD59-A6C34878D82A}">
                    <a16:rowId xmlns:a16="http://schemas.microsoft.com/office/drawing/2014/main" val="41986268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frequency distribution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extLst>
                  <a:ext uri="{0D108BD9-81ED-4DB2-BD59-A6C34878D82A}">
                    <a16:rowId xmlns:a16="http://schemas.microsoft.com/office/drawing/2014/main" val="39919379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median and percentiles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extLst>
                  <a:ext uri="{0D108BD9-81ED-4DB2-BD59-A6C34878D82A}">
                    <a16:rowId xmlns:a16="http://schemas.microsoft.com/office/drawing/2014/main" val="16811641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addition or subtraction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extLst>
                  <a:ext uri="{0D108BD9-81ED-4DB2-BD59-A6C34878D82A}">
                    <a16:rowId xmlns:a16="http://schemas.microsoft.com/office/drawing/2014/main" val="13950418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mean or standard deviation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extLst>
                  <a:ext uri="{0D108BD9-81ED-4DB2-BD59-A6C34878D82A}">
                    <a16:rowId xmlns:a16="http://schemas.microsoft.com/office/drawing/2014/main" val="16986452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ratio, or coefficient of variation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extLst>
                  <a:ext uri="{0D108BD9-81ED-4DB2-BD59-A6C34878D82A}">
                    <a16:rowId xmlns:a16="http://schemas.microsoft.com/office/drawing/2014/main" val="554942601"/>
                  </a:ext>
                </a:extLst>
              </a:tr>
            </a:tbl>
          </a:graphicData>
        </a:graphic>
      </p:graphicFrame>
      <p:grpSp>
        <p:nvGrpSpPr>
          <p:cNvPr id="14" name="Group 13">
            <a:extLst>
              <a:ext uri="{FF2B5EF4-FFF2-40B4-BE49-F238E27FC236}">
                <a16:creationId xmlns:a16="http://schemas.microsoft.com/office/drawing/2014/main" id="{3F2F0D24-25ED-BB4B-A45C-68BE8B852BF9}"/>
              </a:ext>
            </a:extLst>
          </p:cNvPr>
          <p:cNvGrpSpPr/>
          <p:nvPr/>
        </p:nvGrpSpPr>
        <p:grpSpPr>
          <a:xfrm>
            <a:off x="486295" y="4045055"/>
            <a:ext cx="8324869" cy="3502252"/>
            <a:chOff x="486295" y="2278251"/>
            <a:chExt cx="8324869" cy="350225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EF87F76E-CF20-504E-B7EC-1FFBC68FAD51}"/>
                </a:ext>
              </a:extLst>
            </p:cNvPr>
            <p:cNvGrpSpPr/>
            <p:nvPr/>
          </p:nvGrpSpPr>
          <p:grpSpPr>
            <a:xfrm>
              <a:off x="486295" y="2278251"/>
              <a:ext cx="8324869" cy="3502252"/>
              <a:chOff x="486295" y="2278251"/>
              <a:chExt cx="8324869" cy="3502252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65CD29B3-9725-B74A-88B5-16F8ACEBC7D6}"/>
                  </a:ext>
                </a:extLst>
              </p:cNvPr>
              <p:cNvSpPr/>
              <p:nvPr/>
            </p:nvSpPr>
            <p:spPr>
              <a:xfrm>
                <a:off x="2666159" y="2278251"/>
                <a:ext cx="6145005" cy="2977655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ACD47AE-AAE3-2F43-8268-39AFF0A2A96E}"/>
                  </a:ext>
                </a:extLst>
              </p:cNvPr>
              <p:cNvSpPr/>
              <p:nvPr/>
            </p:nvSpPr>
            <p:spPr>
              <a:xfrm>
                <a:off x="486295" y="2802848"/>
                <a:ext cx="6145005" cy="2977655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CEBAEAF-E896-B745-B7A6-EDA9DECF6B32}"/>
                </a:ext>
              </a:extLst>
            </p:cNvPr>
            <p:cNvSpPr txBox="1"/>
            <p:nvPr/>
          </p:nvSpPr>
          <p:spPr>
            <a:xfrm>
              <a:off x="3295325" y="2355743"/>
              <a:ext cx="526943" cy="3696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?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0400388-2D63-994A-BEDE-40F29586CE8F}"/>
                </a:ext>
              </a:extLst>
            </p:cNvPr>
            <p:cNvSpPr txBox="1"/>
            <p:nvPr/>
          </p:nvSpPr>
          <p:spPr>
            <a:xfrm>
              <a:off x="4594485" y="2355743"/>
              <a:ext cx="526943" cy="3696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?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914FA39-4880-FB44-9061-926B1BF14CFD}"/>
                </a:ext>
              </a:extLst>
            </p:cNvPr>
            <p:cNvSpPr txBox="1"/>
            <p:nvPr/>
          </p:nvSpPr>
          <p:spPr>
            <a:xfrm>
              <a:off x="6114041" y="2355743"/>
              <a:ext cx="526943" cy="3696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?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D66F424-458F-7845-B1CB-159CEC050FDC}"/>
                </a:ext>
              </a:extLst>
            </p:cNvPr>
            <p:cNvSpPr txBox="1"/>
            <p:nvPr/>
          </p:nvSpPr>
          <p:spPr>
            <a:xfrm>
              <a:off x="7767267" y="2355743"/>
              <a:ext cx="526943" cy="3696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270826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7513D-166D-7A4B-8C18-0672F1C08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Rules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C3CA7C-1F68-4347-9D41-DB9C24293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34</a:t>
            </a:fld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F1D219B-9325-8B43-914A-FBD7AE3B2BA7}"/>
              </a:ext>
            </a:extLst>
          </p:cNvPr>
          <p:cNvGraphicFramePr>
            <a:graphicFrameLocks noGrp="1"/>
          </p:cNvGraphicFramePr>
          <p:nvPr/>
        </p:nvGraphicFramePr>
        <p:xfrm>
          <a:off x="486295" y="1892946"/>
          <a:ext cx="8216380" cy="33045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9413">
                  <a:extLst>
                    <a:ext uri="{9D8B030D-6E8A-4147-A177-3AD203B41FA5}">
                      <a16:colId xmlns:a16="http://schemas.microsoft.com/office/drawing/2014/main" val="2461690"/>
                    </a:ext>
                  </a:extLst>
                </a:gridCol>
                <a:gridCol w="1394848">
                  <a:extLst>
                    <a:ext uri="{9D8B030D-6E8A-4147-A177-3AD203B41FA5}">
                      <a16:colId xmlns:a16="http://schemas.microsoft.com/office/drawing/2014/main" val="369908517"/>
                    </a:ext>
                  </a:extLst>
                </a:gridCol>
                <a:gridCol w="1472339">
                  <a:extLst>
                    <a:ext uri="{9D8B030D-6E8A-4147-A177-3AD203B41FA5}">
                      <a16:colId xmlns:a16="http://schemas.microsoft.com/office/drawing/2014/main" val="2072379626"/>
                    </a:ext>
                  </a:extLst>
                </a:gridCol>
                <a:gridCol w="1526504">
                  <a:extLst>
                    <a:ext uri="{9D8B030D-6E8A-4147-A177-3AD203B41FA5}">
                      <a16:colId xmlns:a16="http://schemas.microsoft.com/office/drawing/2014/main" val="483072765"/>
                    </a:ext>
                  </a:extLst>
                </a:gridCol>
                <a:gridCol w="1643276">
                  <a:extLst>
                    <a:ext uri="{9D8B030D-6E8A-4147-A177-3AD203B41FA5}">
                      <a16:colId xmlns:a16="http://schemas.microsoft.com/office/drawing/2014/main" val="25338535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OK to compute....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Nominal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Ordinal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Interval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Ratio</a:t>
                      </a:r>
                    </a:p>
                  </a:txBody>
                  <a:tcPr marL="19050" marR="19050" marT="19050" marB="19050" anchor="ctr"/>
                </a:tc>
                <a:extLst>
                  <a:ext uri="{0D108BD9-81ED-4DB2-BD59-A6C34878D82A}">
                    <a16:rowId xmlns:a16="http://schemas.microsoft.com/office/drawing/2014/main" val="41986268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frequency distribution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extLst>
                  <a:ext uri="{0D108BD9-81ED-4DB2-BD59-A6C34878D82A}">
                    <a16:rowId xmlns:a16="http://schemas.microsoft.com/office/drawing/2014/main" val="39919379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median and percentiles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extLst>
                  <a:ext uri="{0D108BD9-81ED-4DB2-BD59-A6C34878D82A}">
                    <a16:rowId xmlns:a16="http://schemas.microsoft.com/office/drawing/2014/main" val="16811641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addition or subtraction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extLst>
                  <a:ext uri="{0D108BD9-81ED-4DB2-BD59-A6C34878D82A}">
                    <a16:rowId xmlns:a16="http://schemas.microsoft.com/office/drawing/2014/main" val="13950418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mean or standard deviation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extLst>
                  <a:ext uri="{0D108BD9-81ED-4DB2-BD59-A6C34878D82A}">
                    <a16:rowId xmlns:a16="http://schemas.microsoft.com/office/drawing/2014/main" val="16986452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ratio, or coefficient of variation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extLst>
                  <a:ext uri="{0D108BD9-81ED-4DB2-BD59-A6C34878D82A}">
                    <a16:rowId xmlns:a16="http://schemas.microsoft.com/office/drawing/2014/main" val="554942601"/>
                  </a:ext>
                </a:extLst>
              </a:tr>
            </a:tbl>
          </a:graphicData>
        </a:graphic>
      </p:graphicFrame>
      <p:grpSp>
        <p:nvGrpSpPr>
          <p:cNvPr id="14" name="Group 13">
            <a:extLst>
              <a:ext uri="{FF2B5EF4-FFF2-40B4-BE49-F238E27FC236}">
                <a16:creationId xmlns:a16="http://schemas.microsoft.com/office/drawing/2014/main" id="{3F2F0D24-25ED-BB4B-A45C-68BE8B852BF9}"/>
              </a:ext>
            </a:extLst>
          </p:cNvPr>
          <p:cNvGrpSpPr/>
          <p:nvPr/>
        </p:nvGrpSpPr>
        <p:grpSpPr>
          <a:xfrm>
            <a:off x="486295" y="4633993"/>
            <a:ext cx="8324869" cy="3502252"/>
            <a:chOff x="486295" y="2278251"/>
            <a:chExt cx="8324869" cy="350225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EF87F76E-CF20-504E-B7EC-1FFBC68FAD51}"/>
                </a:ext>
              </a:extLst>
            </p:cNvPr>
            <p:cNvGrpSpPr/>
            <p:nvPr/>
          </p:nvGrpSpPr>
          <p:grpSpPr>
            <a:xfrm>
              <a:off x="486295" y="2278251"/>
              <a:ext cx="8324869" cy="3502252"/>
              <a:chOff x="486295" y="2278251"/>
              <a:chExt cx="8324869" cy="3502252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65CD29B3-9725-B74A-88B5-16F8ACEBC7D6}"/>
                  </a:ext>
                </a:extLst>
              </p:cNvPr>
              <p:cNvSpPr/>
              <p:nvPr/>
            </p:nvSpPr>
            <p:spPr>
              <a:xfrm>
                <a:off x="2666159" y="2278251"/>
                <a:ext cx="6145005" cy="2977655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ACD47AE-AAE3-2F43-8268-39AFF0A2A96E}"/>
                  </a:ext>
                </a:extLst>
              </p:cNvPr>
              <p:cNvSpPr/>
              <p:nvPr/>
            </p:nvSpPr>
            <p:spPr>
              <a:xfrm>
                <a:off x="486295" y="2802848"/>
                <a:ext cx="6145005" cy="2977655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CEBAEAF-E896-B745-B7A6-EDA9DECF6B32}"/>
                </a:ext>
              </a:extLst>
            </p:cNvPr>
            <p:cNvSpPr txBox="1"/>
            <p:nvPr/>
          </p:nvSpPr>
          <p:spPr>
            <a:xfrm>
              <a:off x="3295325" y="2355743"/>
              <a:ext cx="526943" cy="3696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?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0400388-2D63-994A-BEDE-40F29586CE8F}"/>
                </a:ext>
              </a:extLst>
            </p:cNvPr>
            <p:cNvSpPr txBox="1"/>
            <p:nvPr/>
          </p:nvSpPr>
          <p:spPr>
            <a:xfrm>
              <a:off x="4594485" y="2355743"/>
              <a:ext cx="526943" cy="3696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?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914FA39-4880-FB44-9061-926B1BF14CFD}"/>
                </a:ext>
              </a:extLst>
            </p:cNvPr>
            <p:cNvSpPr txBox="1"/>
            <p:nvPr/>
          </p:nvSpPr>
          <p:spPr>
            <a:xfrm>
              <a:off x="6114041" y="2355743"/>
              <a:ext cx="526943" cy="3696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?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D66F424-458F-7845-B1CB-159CEC050FDC}"/>
                </a:ext>
              </a:extLst>
            </p:cNvPr>
            <p:cNvSpPr txBox="1"/>
            <p:nvPr/>
          </p:nvSpPr>
          <p:spPr>
            <a:xfrm>
              <a:off x="7767267" y="2355743"/>
              <a:ext cx="526943" cy="3696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490872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7513D-166D-7A4B-8C18-0672F1C08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Rules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C3CA7C-1F68-4347-9D41-DB9C24293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35</a:t>
            </a:fld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F1D219B-9325-8B43-914A-FBD7AE3B2BA7}"/>
              </a:ext>
            </a:extLst>
          </p:cNvPr>
          <p:cNvGraphicFramePr>
            <a:graphicFrameLocks noGrp="1"/>
          </p:cNvGraphicFramePr>
          <p:nvPr/>
        </p:nvGraphicFramePr>
        <p:xfrm>
          <a:off x="486295" y="1892946"/>
          <a:ext cx="8216380" cy="33045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9413">
                  <a:extLst>
                    <a:ext uri="{9D8B030D-6E8A-4147-A177-3AD203B41FA5}">
                      <a16:colId xmlns:a16="http://schemas.microsoft.com/office/drawing/2014/main" val="2461690"/>
                    </a:ext>
                  </a:extLst>
                </a:gridCol>
                <a:gridCol w="1394848">
                  <a:extLst>
                    <a:ext uri="{9D8B030D-6E8A-4147-A177-3AD203B41FA5}">
                      <a16:colId xmlns:a16="http://schemas.microsoft.com/office/drawing/2014/main" val="369908517"/>
                    </a:ext>
                  </a:extLst>
                </a:gridCol>
                <a:gridCol w="1472339">
                  <a:extLst>
                    <a:ext uri="{9D8B030D-6E8A-4147-A177-3AD203B41FA5}">
                      <a16:colId xmlns:a16="http://schemas.microsoft.com/office/drawing/2014/main" val="2072379626"/>
                    </a:ext>
                  </a:extLst>
                </a:gridCol>
                <a:gridCol w="1526504">
                  <a:extLst>
                    <a:ext uri="{9D8B030D-6E8A-4147-A177-3AD203B41FA5}">
                      <a16:colId xmlns:a16="http://schemas.microsoft.com/office/drawing/2014/main" val="483072765"/>
                    </a:ext>
                  </a:extLst>
                </a:gridCol>
                <a:gridCol w="1643276">
                  <a:extLst>
                    <a:ext uri="{9D8B030D-6E8A-4147-A177-3AD203B41FA5}">
                      <a16:colId xmlns:a16="http://schemas.microsoft.com/office/drawing/2014/main" val="25338535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OK to compute....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Nominal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Ordinal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Interval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Ratio</a:t>
                      </a:r>
                    </a:p>
                  </a:txBody>
                  <a:tcPr marL="19050" marR="19050" marT="19050" marB="19050" anchor="ctr"/>
                </a:tc>
                <a:extLst>
                  <a:ext uri="{0D108BD9-81ED-4DB2-BD59-A6C34878D82A}">
                    <a16:rowId xmlns:a16="http://schemas.microsoft.com/office/drawing/2014/main" val="41986268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frequency distribution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extLst>
                  <a:ext uri="{0D108BD9-81ED-4DB2-BD59-A6C34878D82A}">
                    <a16:rowId xmlns:a16="http://schemas.microsoft.com/office/drawing/2014/main" val="39919379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median and percentiles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extLst>
                  <a:ext uri="{0D108BD9-81ED-4DB2-BD59-A6C34878D82A}">
                    <a16:rowId xmlns:a16="http://schemas.microsoft.com/office/drawing/2014/main" val="16811641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addition or subtraction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extLst>
                  <a:ext uri="{0D108BD9-81ED-4DB2-BD59-A6C34878D82A}">
                    <a16:rowId xmlns:a16="http://schemas.microsoft.com/office/drawing/2014/main" val="13950418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mean or standard deviation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extLst>
                  <a:ext uri="{0D108BD9-81ED-4DB2-BD59-A6C34878D82A}">
                    <a16:rowId xmlns:a16="http://schemas.microsoft.com/office/drawing/2014/main" val="16986452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ratio, or coefficient of variation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extLst>
                  <a:ext uri="{0D108BD9-81ED-4DB2-BD59-A6C34878D82A}">
                    <a16:rowId xmlns:a16="http://schemas.microsoft.com/office/drawing/2014/main" val="5549426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118620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7277725" cy="1371600"/>
          </a:xfrm>
        </p:spPr>
        <p:txBody>
          <a:bodyPr>
            <a:normAutofit/>
          </a:bodyPr>
          <a:lstStyle/>
          <a:p>
            <a:r>
              <a:rPr lang="en-US" dirty="0"/>
              <a:t>Data Manipulation and Computation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752599"/>
            <a:ext cx="8245475" cy="4973321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Data Science == manipulating and computing on data</a:t>
            </a:r>
          </a:p>
          <a:p>
            <a:r>
              <a:rPr lang="en-US" b="0" dirty="0"/>
              <a:t>	Large to very large, but somewhat “structured” data</a:t>
            </a:r>
          </a:p>
          <a:p>
            <a:r>
              <a:rPr lang="en-US" dirty="0"/>
              <a:t>We will see several tools for doing that this semester</a:t>
            </a:r>
          </a:p>
          <a:p>
            <a:r>
              <a:rPr lang="en-US" b="0" dirty="0"/>
              <a:t>	Thousands more out there that we won’t cover</a:t>
            </a:r>
          </a:p>
          <a:p>
            <a:r>
              <a:rPr lang="en-US" dirty="0"/>
              <a:t>	</a:t>
            </a:r>
          </a:p>
          <a:p>
            <a:r>
              <a:rPr lang="en-US" dirty="0"/>
              <a:t>Need to learn to shift thinking from:</a:t>
            </a:r>
          </a:p>
          <a:p>
            <a:r>
              <a:rPr lang="en-US" sz="2400" i="1" dirty="0">
                <a:solidFill>
                  <a:srgbClr val="00B050"/>
                </a:solidFill>
              </a:rPr>
              <a:t>	Imperative code to manipulate data structures</a:t>
            </a:r>
          </a:p>
          <a:p>
            <a:r>
              <a:rPr lang="en-US" dirty="0"/>
              <a:t>to: </a:t>
            </a:r>
          </a:p>
          <a:p>
            <a:r>
              <a:rPr lang="en-US" sz="2400" i="1" dirty="0">
                <a:solidFill>
                  <a:srgbClr val="00B0F0"/>
                </a:solidFill>
              </a:rPr>
              <a:t>	Sequences/pipelines of operations on data</a:t>
            </a:r>
          </a:p>
          <a:p>
            <a:r>
              <a:rPr lang="en-US" dirty="0"/>
              <a:t>	</a:t>
            </a:r>
          </a:p>
          <a:p>
            <a:r>
              <a:rPr lang="en-US" dirty="0"/>
              <a:t>Should still know how to implement the operations themselves, especially for debugging performance (covered in classes like 420, 424), but we won’t cover that much</a:t>
            </a:r>
          </a:p>
          <a:p>
            <a:endParaRPr lang="en-US" dirty="0"/>
          </a:p>
          <a:p>
            <a:endParaRPr lang="en-US" dirty="0"/>
          </a:p>
          <a:p>
            <a:endParaRPr lang="en-US" b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05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7277725" cy="1371600"/>
          </a:xfrm>
        </p:spPr>
        <p:txBody>
          <a:bodyPr>
            <a:normAutofit/>
          </a:bodyPr>
          <a:lstStyle/>
          <a:p>
            <a:r>
              <a:rPr lang="en-US" dirty="0"/>
              <a:t>Data Manipulation and Computation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524317"/>
            <a:ext cx="7847351" cy="5201603"/>
          </a:xfrm>
        </p:spPr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en-US" dirty="0"/>
              <a:t>Data Representation</a:t>
            </a:r>
            <a:r>
              <a:rPr lang="en-US" b="0" dirty="0"/>
              <a:t>, i.e., what is the natural way to think about given data</a:t>
            </a:r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r>
              <a:rPr lang="en-US" dirty="0"/>
              <a:t>Data Processing Operations</a:t>
            </a:r>
            <a:r>
              <a:rPr lang="en-US" b="0" dirty="0"/>
              <a:t>, which take one or more datasets as input and produce one or more datasets as output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6" name="AutoShape 2" descr="mage result for arrays"/>
          <p:cNvSpPr>
            <a:spLocks noChangeAspect="1" noChangeArrowheads="1"/>
          </p:cNvSpPr>
          <p:nvPr/>
        </p:nvSpPr>
        <p:spPr bwMode="auto">
          <a:xfrm>
            <a:off x="425856" y="2462604"/>
            <a:ext cx="229026" cy="229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623045" y="2278458"/>
            <a:ext cx="407963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Indexing</a:t>
            </a:r>
          </a:p>
          <a:p>
            <a:r>
              <a:rPr lang="en-US" b="1" dirty="0"/>
              <a:t>Slicing/</a:t>
            </a:r>
            <a:r>
              <a:rPr lang="en-US" b="1" dirty="0" err="1"/>
              <a:t>subsetting</a:t>
            </a:r>
            <a:endParaRPr lang="en-US" b="1" dirty="0"/>
          </a:p>
          <a:p>
            <a:r>
              <a:rPr lang="en-US" b="1" dirty="0"/>
              <a:t>Filter</a:t>
            </a:r>
          </a:p>
          <a:p>
            <a:r>
              <a:rPr lang="en-US" b="1" dirty="0"/>
              <a:t>‘map’ </a:t>
            </a:r>
            <a:r>
              <a:rPr lang="en-US" dirty="0">
                <a:sym typeface="Wingdings"/>
              </a:rPr>
              <a:t> apply a function to every element</a:t>
            </a:r>
          </a:p>
          <a:p>
            <a:r>
              <a:rPr lang="en-US" b="1" dirty="0">
                <a:sym typeface="Wingdings"/>
              </a:rPr>
              <a:t>’reduce/aggregate’</a:t>
            </a:r>
            <a:r>
              <a:rPr lang="en-US" dirty="0">
                <a:sym typeface="Wingdings"/>
              </a:rPr>
              <a:t>  combine values to get a single scalar (e.g., sum, median)</a:t>
            </a:r>
          </a:p>
          <a:p>
            <a:endParaRPr lang="en-US" dirty="0">
              <a:sym typeface="Wingdings"/>
            </a:endParaRPr>
          </a:p>
          <a:p>
            <a:r>
              <a:rPr lang="en-US" dirty="0">
                <a:sym typeface="Wingdings"/>
              </a:rPr>
              <a:t>Given two vectors: </a:t>
            </a:r>
            <a:r>
              <a:rPr lang="en-US" b="1" dirty="0">
                <a:sym typeface="Wingdings"/>
              </a:rPr>
              <a:t>Dot and cross products</a:t>
            </a:r>
          </a:p>
          <a:p>
            <a:endParaRPr lang="en-US" dirty="0">
              <a:sym typeface="Wingdings"/>
            </a:endParaRPr>
          </a:p>
          <a:p>
            <a:endParaRPr lang="en-US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129275" y="3364310"/>
          <a:ext cx="396678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11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1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11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611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6113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6113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258136" y="4462272"/>
          <a:ext cx="3966784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75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93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5992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46886">
                <a:tc>
                  <a:txBody>
                    <a:bodyPr/>
                    <a:lstStyle/>
                    <a:p>
                      <a:r>
                        <a:rPr lang="en-US" dirty="0"/>
                        <a:t>“data”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”representation”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”i.e.”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59074" y="2615598"/>
            <a:ext cx="3805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One-dimensional Arrays, Vectors</a:t>
            </a:r>
          </a:p>
        </p:txBody>
      </p:sp>
    </p:spTree>
    <p:extLst>
      <p:ext uri="{BB962C8B-B14F-4D97-AF65-F5344CB8AC3E}">
        <p14:creationId xmlns:p14="http://schemas.microsoft.com/office/powerpoint/2010/main" val="538049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7277725" cy="1371600"/>
          </a:xfrm>
        </p:spPr>
        <p:txBody>
          <a:bodyPr>
            <a:normAutofit/>
          </a:bodyPr>
          <a:lstStyle/>
          <a:p>
            <a:r>
              <a:rPr lang="en-US" dirty="0"/>
              <a:t>Data Manipulation and Computation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524317"/>
            <a:ext cx="7847351" cy="5201603"/>
          </a:xfrm>
        </p:spPr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en-US" dirty="0"/>
              <a:t>Data Representation</a:t>
            </a:r>
            <a:r>
              <a:rPr lang="en-US" b="0" dirty="0"/>
              <a:t>, i.e., what is the natural way to think about given data</a:t>
            </a:r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r>
              <a:rPr lang="en-US" dirty="0"/>
              <a:t>Data Processing Operations</a:t>
            </a:r>
            <a:r>
              <a:rPr lang="en-US" b="0" dirty="0"/>
              <a:t>, which take one or more datasets as input and produce one or more datasets as output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6" name="AutoShape 2" descr="mage result for arrays"/>
          <p:cNvSpPr>
            <a:spLocks noChangeAspect="1" noChangeArrowheads="1"/>
          </p:cNvSpPr>
          <p:nvPr/>
        </p:nvSpPr>
        <p:spPr bwMode="auto">
          <a:xfrm>
            <a:off x="425856" y="2462604"/>
            <a:ext cx="229026" cy="229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591702" y="2278459"/>
            <a:ext cx="407963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Indexing</a:t>
            </a:r>
          </a:p>
          <a:p>
            <a:r>
              <a:rPr lang="en-US" b="1" dirty="0"/>
              <a:t>Slicing/</a:t>
            </a:r>
            <a:r>
              <a:rPr lang="en-US" b="1" dirty="0" err="1"/>
              <a:t>subsetting</a:t>
            </a:r>
            <a:endParaRPr lang="en-US" b="1" dirty="0"/>
          </a:p>
          <a:p>
            <a:r>
              <a:rPr lang="en-US" b="1" dirty="0"/>
              <a:t>Filter</a:t>
            </a:r>
          </a:p>
          <a:p>
            <a:r>
              <a:rPr lang="en-US" b="1" dirty="0"/>
              <a:t>‘map’ </a:t>
            </a:r>
            <a:r>
              <a:rPr lang="en-US" dirty="0">
                <a:sym typeface="Wingdings"/>
              </a:rPr>
              <a:t> apply a function to every element</a:t>
            </a:r>
          </a:p>
          <a:p>
            <a:r>
              <a:rPr lang="en-US" b="1" dirty="0">
                <a:sym typeface="Wingdings"/>
              </a:rPr>
              <a:t>’reduce/aggregate’</a:t>
            </a:r>
            <a:r>
              <a:rPr lang="en-US" dirty="0">
                <a:sym typeface="Wingdings"/>
              </a:rPr>
              <a:t>  combine values across a row or a column (e.g., sum, average, median etc..)</a:t>
            </a:r>
          </a:p>
          <a:p>
            <a:endParaRPr lang="en-US" dirty="0">
              <a:sym typeface="Wingdings"/>
            </a:endParaRPr>
          </a:p>
          <a:p>
            <a:endParaRPr lang="en-US" dirty="0">
              <a:sym typeface="Wingdings"/>
            </a:endParaRPr>
          </a:p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58399" y="2575316"/>
            <a:ext cx="2505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n-dimensional arrays</a:t>
            </a:r>
          </a:p>
        </p:txBody>
      </p:sp>
      <p:pic>
        <p:nvPicPr>
          <p:cNvPr id="4100" name="Picture 4" descr="mage result for 2-dimensional array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147055" y="3137924"/>
            <a:ext cx="4371975" cy="2638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1332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7277725" cy="1371600"/>
          </a:xfrm>
        </p:spPr>
        <p:txBody>
          <a:bodyPr>
            <a:normAutofit/>
          </a:bodyPr>
          <a:lstStyle/>
          <a:p>
            <a:r>
              <a:rPr lang="en-US" dirty="0"/>
              <a:t>Data Manipulation and Computation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524317"/>
            <a:ext cx="7847351" cy="5201603"/>
          </a:xfrm>
        </p:spPr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en-US" dirty="0"/>
              <a:t>Data Representation</a:t>
            </a:r>
            <a:r>
              <a:rPr lang="en-US" b="0" dirty="0"/>
              <a:t>, i.e., what is the natural way to think about given data</a:t>
            </a:r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r>
              <a:rPr lang="en-US" dirty="0"/>
              <a:t>Data Processing Operations</a:t>
            </a:r>
            <a:r>
              <a:rPr lang="en-US" b="0" dirty="0"/>
              <a:t>, which take one or more datasets as input and produce one or more datasets as output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6" name="AutoShape 2" descr="mage result for arrays"/>
          <p:cNvSpPr>
            <a:spLocks noChangeAspect="1" noChangeArrowheads="1"/>
          </p:cNvSpPr>
          <p:nvPr/>
        </p:nvSpPr>
        <p:spPr bwMode="auto">
          <a:xfrm>
            <a:off x="425856" y="2462604"/>
            <a:ext cx="229026" cy="229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560359" y="2462603"/>
            <a:ext cx="407963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n-dimensional array operations </a:t>
            </a:r>
          </a:p>
          <a:p>
            <a:r>
              <a:rPr lang="en-US" b="1" dirty="0"/>
              <a:t>+</a:t>
            </a:r>
          </a:p>
          <a:p>
            <a:r>
              <a:rPr lang="en-US" b="1" dirty="0"/>
              <a:t>Linear Algebra</a:t>
            </a:r>
          </a:p>
          <a:p>
            <a:r>
              <a:rPr lang="en-US" b="1" dirty="0">
                <a:sym typeface="Wingdings"/>
              </a:rPr>
              <a:t>	Matrix/tensor multiplication </a:t>
            </a:r>
          </a:p>
          <a:p>
            <a:r>
              <a:rPr lang="en-US" b="1" dirty="0">
                <a:sym typeface="Wingdings"/>
              </a:rPr>
              <a:t>	Transpose</a:t>
            </a:r>
          </a:p>
          <a:p>
            <a:r>
              <a:rPr lang="en-US" b="1" dirty="0">
                <a:sym typeface="Wingdings"/>
              </a:rPr>
              <a:t>	Matrix-vector multiplication</a:t>
            </a:r>
          </a:p>
          <a:p>
            <a:r>
              <a:rPr lang="en-US" b="1" dirty="0">
                <a:sym typeface="Wingdings"/>
              </a:rPr>
              <a:t>	Matrix factorization</a:t>
            </a:r>
            <a:endParaRPr lang="en-US" dirty="0">
              <a:sym typeface="Wingdings"/>
            </a:endParaRPr>
          </a:p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0417" y="2462603"/>
            <a:ext cx="2129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Matrices, Tensors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417" y="2831935"/>
            <a:ext cx="4034623" cy="2798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763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Lecture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</a:t>
            </a:fld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307575" y="2044932"/>
            <a:ext cx="1296786" cy="1978429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Data collection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1604361" y="2044932"/>
            <a:ext cx="1781694" cy="1978429"/>
            <a:chOff x="1604361" y="2044932"/>
            <a:chExt cx="1781694" cy="1978429"/>
          </a:xfrm>
        </p:grpSpPr>
        <p:sp>
          <p:nvSpPr>
            <p:cNvPr id="6" name="Rounded Rectangle 5"/>
            <p:cNvSpPr/>
            <p:nvPr/>
          </p:nvSpPr>
          <p:spPr>
            <a:xfrm>
              <a:off x="2089269" y="2044932"/>
              <a:ext cx="1296786" cy="1978429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Data processing</a:t>
              </a:r>
            </a:p>
          </p:txBody>
        </p:sp>
        <p:cxnSp>
          <p:nvCxnSpPr>
            <p:cNvPr id="11" name="Straight Arrow Connector 10"/>
            <p:cNvCxnSpPr>
              <a:stCxn id="5" idx="3"/>
              <a:endCxn id="6" idx="1"/>
            </p:cNvCxnSpPr>
            <p:nvPr/>
          </p:nvCxnSpPr>
          <p:spPr>
            <a:xfrm>
              <a:off x="1604361" y="3034147"/>
              <a:ext cx="4849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cxnSp>
        <p:nvCxnSpPr>
          <p:cNvPr id="13" name="Curved Connector 12"/>
          <p:cNvCxnSpPr>
            <a:stCxn id="6" idx="2"/>
            <a:endCxn id="5" idx="2"/>
          </p:cNvCxnSpPr>
          <p:nvPr/>
        </p:nvCxnSpPr>
        <p:spPr>
          <a:xfrm rot="5400000">
            <a:off x="1846815" y="3132514"/>
            <a:ext cx="12700" cy="1781694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grpSp>
        <p:nvGrpSpPr>
          <p:cNvPr id="17" name="Group 16"/>
          <p:cNvGrpSpPr/>
          <p:nvPr/>
        </p:nvGrpSpPr>
        <p:grpSpPr>
          <a:xfrm>
            <a:off x="3386055" y="2044932"/>
            <a:ext cx="1781694" cy="1978429"/>
            <a:chOff x="3386055" y="2044932"/>
            <a:chExt cx="1781694" cy="1978429"/>
          </a:xfrm>
        </p:grpSpPr>
        <p:sp>
          <p:nvSpPr>
            <p:cNvPr id="7" name="Rounded Rectangle 6"/>
            <p:cNvSpPr/>
            <p:nvPr/>
          </p:nvSpPr>
          <p:spPr>
            <a:xfrm>
              <a:off x="3870963" y="2044932"/>
              <a:ext cx="1296786" cy="1978429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Exploratory analysis</a:t>
              </a:r>
            </a:p>
            <a:p>
              <a:pPr algn="ctr"/>
              <a:r>
                <a:rPr lang="en-US" sz="1400" dirty="0"/>
                <a:t>&amp;</a:t>
              </a:r>
            </a:p>
            <a:p>
              <a:pPr algn="ctr"/>
              <a:r>
                <a:rPr lang="en-US" sz="1400" dirty="0"/>
                <a:t>Data </a:t>
              </a:r>
              <a:r>
                <a:rPr lang="en-US" sz="1400" dirty="0" err="1"/>
                <a:t>viz</a:t>
              </a:r>
              <a:endParaRPr lang="en-US" sz="1400" dirty="0"/>
            </a:p>
          </p:txBody>
        </p:sp>
        <p:cxnSp>
          <p:nvCxnSpPr>
            <p:cNvPr id="16" name="Straight Arrow Connector 15"/>
            <p:cNvCxnSpPr>
              <a:stCxn id="6" idx="3"/>
              <a:endCxn id="7" idx="1"/>
            </p:cNvCxnSpPr>
            <p:nvPr/>
          </p:nvCxnSpPr>
          <p:spPr>
            <a:xfrm>
              <a:off x="3386055" y="3034147"/>
              <a:ext cx="4849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962318" y="4017011"/>
            <a:ext cx="3563388" cy="12700"/>
            <a:chOff x="962318" y="4017011"/>
            <a:chExt cx="3563388" cy="12700"/>
          </a:xfrm>
        </p:grpSpPr>
        <p:cxnSp>
          <p:nvCxnSpPr>
            <p:cNvPr id="19" name="Curved Connector 18"/>
            <p:cNvCxnSpPr>
              <a:stCxn id="7" idx="2"/>
              <a:endCxn id="6" idx="2"/>
            </p:cNvCxnSpPr>
            <p:nvPr/>
          </p:nvCxnSpPr>
          <p:spPr>
            <a:xfrm rot="5400000">
              <a:off x="3628509" y="3132514"/>
              <a:ext cx="12700" cy="1781694"/>
            </a:xfrm>
            <a:prstGeom prst="curvedConnector3">
              <a:avLst>
                <a:gd name="adj1" fmla="val 1800000"/>
              </a:avLst>
            </a:prstGeom>
            <a:ln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21" name="Curved Connector 20"/>
            <p:cNvCxnSpPr>
              <a:stCxn id="7" idx="2"/>
              <a:endCxn id="5" idx="2"/>
            </p:cNvCxnSpPr>
            <p:nvPr/>
          </p:nvCxnSpPr>
          <p:spPr>
            <a:xfrm rot="5400000">
              <a:off x="2737662" y="2241667"/>
              <a:ext cx="12700" cy="3563388"/>
            </a:xfrm>
            <a:prstGeom prst="curvedConnector3">
              <a:avLst>
                <a:gd name="adj1" fmla="val 3763638"/>
              </a:avLst>
            </a:prstGeom>
            <a:ln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</p:grpSp>
      <p:grpSp>
        <p:nvGrpSpPr>
          <p:cNvPr id="26" name="Group 25"/>
          <p:cNvGrpSpPr/>
          <p:nvPr/>
        </p:nvGrpSpPr>
        <p:grpSpPr>
          <a:xfrm>
            <a:off x="5167749" y="2044932"/>
            <a:ext cx="1781694" cy="1978429"/>
            <a:chOff x="5167749" y="2044932"/>
            <a:chExt cx="1781694" cy="1978429"/>
          </a:xfrm>
        </p:grpSpPr>
        <p:sp>
          <p:nvSpPr>
            <p:cNvPr id="8" name="Rounded Rectangle 7"/>
            <p:cNvSpPr/>
            <p:nvPr/>
          </p:nvSpPr>
          <p:spPr>
            <a:xfrm>
              <a:off x="5652657" y="2044932"/>
              <a:ext cx="1296786" cy="1978429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Analysis, hypothesis testing, &amp; ML</a:t>
              </a:r>
            </a:p>
          </p:txBody>
        </p:sp>
        <p:cxnSp>
          <p:nvCxnSpPr>
            <p:cNvPr id="25" name="Straight Arrow Connector 24"/>
            <p:cNvCxnSpPr>
              <a:stCxn id="7" idx="3"/>
              <a:endCxn id="8" idx="1"/>
            </p:cNvCxnSpPr>
            <p:nvPr/>
          </p:nvCxnSpPr>
          <p:spPr>
            <a:xfrm>
              <a:off x="5167749" y="3034147"/>
              <a:ext cx="4849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962318" y="4017011"/>
            <a:ext cx="5345082" cy="12700"/>
            <a:chOff x="962318" y="4017011"/>
            <a:chExt cx="5345082" cy="12700"/>
          </a:xfrm>
        </p:grpSpPr>
        <p:cxnSp>
          <p:nvCxnSpPr>
            <p:cNvPr id="34" name="Curved Connector 33"/>
            <p:cNvCxnSpPr>
              <a:stCxn id="8" idx="2"/>
              <a:endCxn id="7" idx="2"/>
            </p:cNvCxnSpPr>
            <p:nvPr/>
          </p:nvCxnSpPr>
          <p:spPr>
            <a:xfrm rot="5400000">
              <a:off x="5410203" y="3132514"/>
              <a:ext cx="12700" cy="1781694"/>
            </a:xfrm>
            <a:prstGeom prst="curvedConnector3">
              <a:avLst>
                <a:gd name="adj1" fmla="val 1800000"/>
              </a:avLst>
            </a:prstGeom>
            <a:ln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36" name="Curved Connector 35"/>
            <p:cNvCxnSpPr>
              <a:stCxn id="8" idx="2"/>
              <a:endCxn id="6" idx="2"/>
            </p:cNvCxnSpPr>
            <p:nvPr/>
          </p:nvCxnSpPr>
          <p:spPr>
            <a:xfrm rot="5400000">
              <a:off x="4519356" y="2241667"/>
              <a:ext cx="12700" cy="3563388"/>
            </a:xfrm>
            <a:prstGeom prst="curvedConnector3">
              <a:avLst>
                <a:gd name="adj1" fmla="val 3894543"/>
              </a:avLst>
            </a:prstGeom>
            <a:ln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39" name="Curved Connector 38"/>
            <p:cNvCxnSpPr>
              <a:stCxn id="8" idx="2"/>
              <a:endCxn id="5" idx="2"/>
            </p:cNvCxnSpPr>
            <p:nvPr/>
          </p:nvCxnSpPr>
          <p:spPr>
            <a:xfrm rot="5400000">
              <a:off x="3628509" y="1350820"/>
              <a:ext cx="12700" cy="5345082"/>
            </a:xfrm>
            <a:prstGeom prst="curvedConnector3">
              <a:avLst>
                <a:gd name="adj1" fmla="val 5858181"/>
              </a:avLst>
            </a:prstGeom>
            <a:ln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</p:grpSp>
      <p:grpSp>
        <p:nvGrpSpPr>
          <p:cNvPr id="44" name="Group 43"/>
          <p:cNvGrpSpPr/>
          <p:nvPr/>
        </p:nvGrpSpPr>
        <p:grpSpPr>
          <a:xfrm>
            <a:off x="6949443" y="2044932"/>
            <a:ext cx="1781694" cy="1978429"/>
            <a:chOff x="6949443" y="2044932"/>
            <a:chExt cx="1781694" cy="1978429"/>
          </a:xfrm>
        </p:grpSpPr>
        <p:sp>
          <p:nvSpPr>
            <p:cNvPr id="9" name="Rounded Rectangle 8"/>
            <p:cNvSpPr/>
            <p:nvPr/>
          </p:nvSpPr>
          <p:spPr>
            <a:xfrm>
              <a:off x="7434351" y="2044932"/>
              <a:ext cx="1296786" cy="1978429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Insight &amp; Policy Decision</a:t>
              </a:r>
            </a:p>
          </p:txBody>
        </p:sp>
        <p:cxnSp>
          <p:nvCxnSpPr>
            <p:cNvPr id="43" name="Straight Arrow Connector 42"/>
            <p:cNvCxnSpPr>
              <a:stCxn id="8" idx="3"/>
              <a:endCxn id="9" idx="1"/>
            </p:cNvCxnSpPr>
            <p:nvPr/>
          </p:nvCxnSpPr>
          <p:spPr>
            <a:xfrm>
              <a:off x="6949443" y="3034147"/>
              <a:ext cx="4849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</p:grpSp>
      <p:grpSp>
        <p:nvGrpSpPr>
          <p:cNvPr id="56" name="Group 55"/>
          <p:cNvGrpSpPr/>
          <p:nvPr/>
        </p:nvGrpSpPr>
        <p:grpSpPr>
          <a:xfrm>
            <a:off x="962318" y="4017011"/>
            <a:ext cx="7126776" cy="12700"/>
            <a:chOff x="962318" y="4017011"/>
            <a:chExt cx="7126776" cy="12700"/>
          </a:xfrm>
        </p:grpSpPr>
        <p:cxnSp>
          <p:nvCxnSpPr>
            <p:cNvPr id="46" name="Curved Connector 45"/>
            <p:cNvCxnSpPr>
              <a:stCxn id="9" idx="2"/>
              <a:endCxn id="8" idx="2"/>
            </p:cNvCxnSpPr>
            <p:nvPr/>
          </p:nvCxnSpPr>
          <p:spPr>
            <a:xfrm rot="5400000">
              <a:off x="7191897" y="3132514"/>
              <a:ext cx="12700" cy="1781694"/>
            </a:xfrm>
            <a:prstGeom prst="curvedConnector3">
              <a:avLst>
                <a:gd name="adj1" fmla="val 1800000"/>
              </a:avLst>
            </a:prstGeom>
            <a:ln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48" name="Curved Connector 47"/>
            <p:cNvCxnSpPr>
              <a:stCxn id="9" idx="2"/>
              <a:endCxn id="7" idx="2"/>
            </p:cNvCxnSpPr>
            <p:nvPr/>
          </p:nvCxnSpPr>
          <p:spPr>
            <a:xfrm rot="5400000">
              <a:off x="6301050" y="2241667"/>
              <a:ext cx="12700" cy="3563388"/>
            </a:xfrm>
            <a:prstGeom prst="curvedConnector3">
              <a:avLst>
                <a:gd name="adj1" fmla="val 3501819"/>
              </a:avLst>
            </a:prstGeom>
            <a:ln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51" name="Curved Connector 50"/>
            <p:cNvCxnSpPr>
              <a:stCxn id="9" idx="2"/>
              <a:endCxn id="6" idx="2"/>
            </p:cNvCxnSpPr>
            <p:nvPr/>
          </p:nvCxnSpPr>
          <p:spPr>
            <a:xfrm rot="5400000">
              <a:off x="5410203" y="1350820"/>
              <a:ext cx="12700" cy="5345082"/>
            </a:xfrm>
            <a:prstGeom prst="curvedConnector3">
              <a:avLst>
                <a:gd name="adj1" fmla="val 5989094"/>
              </a:avLst>
            </a:prstGeom>
            <a:ln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54" name="Curved Connector 53"/>
            <p:cNvCxnSpPr>
              <a:stCxn id="9" idx="2"/>
              <a:endCxn id="5" idx="2"/>
            </p:cNvCxnSpPr>
            <p:nvPr/>
          </p:nvCxnSpPr>
          <p:spPr>
            <a:xfrm rot="5400000">
              <a:off x="4519356" y="459973"/>
              <a:ext cx="12700" cy="7126776"/>
            </a:xfrm>
            <a:prstGeom prst="curvedConnector3">
              <a:avLst>
                <a:gd name="adj1" fmla="val 8345457"/>
              </a:avLst>
            </a:prstGeom>
            <a:ln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</p:grpSp>
    </p:spTree>
    <p:extLst>
      <p:ext uri="{BB962C8B-B14F-4D97-AF65-F5344CB8AC3E}">
        <p14:creationId xmlns:p14="http://schemas.microsoft.com/office/powerpoint/2010/main" val="193432712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7277725" cy="1371600"/>
          </a:xfrm>
        </p:spPr>
        <p:txBody>
          <a:bodyPr>
            <a:normAutofit/>
          </a:bodyPr>
          <a:lstStyle/>
          <a:p>
            <a:r>
              <a:rPr lang="en-US" dirty="0"/>
              <a:t>Data Manipulation and Computation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524317"/>
            <a:ext cx="7847351" cy="5201603"/>
          </a:xfrm>
        </p:spPr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en-US" dirty="0"/>
              <a:t>Data Representation</a:t>
            </a:r>
            <a:r>
              <a:rPr lang="en-US" b="0" dirty="0"/>
              <a:t>, i.e., what is the natural way to think about given data</a:t>
            </a:r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r>
              <a:rPr lang="en-US" dirty="0"/>
              <a:t>Data Processing Operations</a:t>
            </a:r>
            <a:r>
              <a:rPr lang="en-US" b="0" dirty="0"/>
              <a:t>, which take one or more datasets as input and produce one or more datasets as output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6" name="AutoShape 2" descr="mage result for arrays"/>
          <p:cNvSpPr>
            <a:spLocks noChangeAspect="1" noChangeArrowheads="1"/>
          </p:cNvSpPr>
          <p:nvPr/>
        </p:nvSpPr>
        <p:spPr bwMode="auto">
          <a:xfrm>
            <a:off x="425856" y="2462604"/>
            <a:ext cx="229026" cy="229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055035" y="2462603"/>
            <a:ext cx="407963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Filter</a:t>
            </a:r>
          </a:p>
          <a:p>
            <a:r>
              <a:rPr lang="en-US" b="1" dirty="0"/>
              <a:t>Map</a:t>
            </a:r>
          </a:p>
          <a:p>
            <a:r>
              <a:rPr lang="en-US" b="1" dirty="0"/>
              <a:t>Union</a:t>
            </a:r>
          </a:p>
          <a:p>
            <a:endParaRPr lang="en-US" b="1" dirty="0"/>
          </a:p>
          <a:p>
            <a:r>
              <a:rPr lang="en-US" b="1" dirty="0"/>
              <a:t>Reduce/Aggregate</a:t>
            </a:r>
          </a:p>
          <a:p>
            <a:endParaRPr lang="en-US" b="1" dirty="0"/>
          </a:p>
          <a:p>
            <a:r>
              <a:rPr lang="en-US" dirty="0"/>
              <a:t>Given two sets, </a:t>
            </a:r>
            <a:r>
              <a:rPr lang="en-US" b="1" dirty="0"/>
              <a:t>Combine/Join</a:t>
            </a:r>
            <a:r>
              <a:rPr lang="en-US" dirty="0"/>
              <a:t> using “keys”</a:t>
            </a:r>
          </a:p>
          <a:p>
            <a:endParaRPr lang="en-US" dirty="0"/>
          </a:p>
          <a:p>
            <a:r>
              <a:rPr lang="en-US" b="1" dirty="0"/>
              <a:t>Group and then aggregate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0417" y="2462603"/>
            <a:ext cx="1941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Sets: of Objects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9074" y="4078691"/>
            <a:ext cx="30146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Sets: of (Key, Value Pairs)</a:t>
            </a:r>
          </a:p>
        </p:txBody>
      </p:sp>
      <p:pic>
        <p:nvPicPr>
          <p:cNvPr id="2050" name="Picture 2" descr="mage result for set document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30330" y="2154905"/>
            <a:ext cx="1134875" cy="1738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utoShape 6" descr="mage result for imagenet"/>
          <p:cNvSpPr>
            <a:spLocks noChangeAspect="1" noChangeArrowheads="1"/>
          </p:cNvSpPr>
          <p:nvPr/>
        </p:nvSpPr>
        <p:spPr bwMode="auto">
          <a:xfrm>
            <a:off x="0" y="0"/>
            <a:ext cx="4200525" cy="430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2445" y="2888377"/>
            <a:ext cx="2447925" cy="86559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0602" y="4490227"/>
            <a:ext cx="4330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(</a:t>
            </a:r>
            <a:r>
              <a:rPr lang="en-US" dirty="0">
                <a:hlinkClick r:id="rId5"/>
              </a:rPr>
              <a:t>amol@cs.umd.edu</a:t>
            </a:r>
            <a:r>
              <a:rPr lang="en-US" dirty="0"/>
              <a:t>,(email1, email2,</a:t>
            </a:r>
            <a:r>
              <a:rPr lang="mr-IN" dirty="0"/>
              <a:t>…</a:t>
            </a:r>
            <a:r>
              <a:rPr lang="en-US" dirty="0"/>
              <a:t>))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14965" y="4901763"/>
            <a:ext cx="4201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(</a:t>
            </a:r>
            <a:r>
              <a:rPr lang="en-US" dirty="0" err="1"/>
              <a:t>john@cs.umd.edu</a:t>
            </a:r>
            <a:r>
              <a:rPr lang="en-US" dirty="0"/>
              <a:t>,(email3, email4,</a:t>
            </a:r>
            <a:r>
              <a:rPr lang="mr-IN" dirty="0"/>
              <a:t>…</a:t>
            </a:r>
            <a:r>
              <a:rPr lang="en-US" dirty="0"/>
              <a:t>))</a:t>
            </a:r>
          </a:p>
        </p:txBody>
      </p:sp>
    </p:spTree>
    <p:extLst>
      <p:ext uri="{BB962C8B-B14F-4D97-AF65-F5344CB8AC3E}">
        <p14:creationId xmlns:p14="http://schemas.microsoft.com/office/powerpoint/2010/main" val="715388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9" grpId="0"/>
      <p:bldP spid="13" grpId="0"/>
      <p:bldP spid="16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7277725" cy="1371600"/>
          </a:xfrm>
        </p:spPr>
        <p:txBody>
          <a:bodyPr>
            <a:normAutofit/>
          </a:bodyPr>
          <a:lstStyle/>
          <a:p>
            <a:r>
              <a:rPr lang="en-US" dirty="0"/>
              <a:t>Data Manipulation and Computation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524317"/>
            <a:ext cx="7847351" cy="5201603"/>
          </a:xfrm>
        </p:spPr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en-US" dirty="0"/>
              <a:t>Data Representation</a:t>
            </a:r>
            <a:r>
              <a:rPr lang="en-US" b="0" dirty="0"/>
              <a:t>, i.e., what is the natural way to think about given data</a:t>
            </a:r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r>
              <a:rPr lang="en-US" dirty="0"/>
              <a:t>Data Processing Operations</a:t>
            </a:r>
            <a:r>
              <a:rPr lang="en-US" b="0" dirty="0"/>
              <a:t>, which take one or more datasets as input and produce one or more datasets as output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6" name="AutoShape 2" descr="mage result for arrays"/>
          <p:cNvSpPr>
            <a:spLocks noChangeAspect="1" noChangeArrowheads="1"/>
          </p:cNvSpPr>
          <p:nvPr/>
        </p:nvSpPr>
        <p:spPr bwMode="auto">
          <a:xfrm>
            <a:off x="425856" y="2462604"/>
            <a:ext cx="229026" cy="229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805607" y="2102839"/>
            <a:ext cx="407963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Filter rows or columns</a:t>
            </a:r>
          </a:p>
          <a:p>
            <a:endParaRPr lang="en-US" b="1" dirty="0">
              <a:sym typeface="Wingdings"/>
            </a:endParaRPr>
          </a:p>
          <a:p>
            <a:r>
              <a:rPr lang="en-US" b="1" dirty="0">
                <a:sym typeface="Wingdings"/>
              </a:rPr>
              <a:t>”Join” two or more relations</a:t>
            </a:r>
          </a:p>
          <a:p>
            <a:endParaRPr lang="en-US" b="1" dirty="0">
              <a:sym typeface="Wingdings"/>
            </a:endParaRPr>
          </a:p>
          <a:p>
            <a:r>
              <a:rPr lang="en-US" b="1" dirty="0">
                <a:sym typeface="Wingdings"/>
              </a:rPr>
              <a:t>”Group” and “aggregate” them</a:t>
            </a:r>
          </a:p>
          <a:p>
            <a:endParaRPr lang="en-US" b="1" dirty="0">
              <a:sym typeface="Wingdings"/>
            </a:endParaRPr>
          </a:p>
          <a:p>
            <a:r>
              <a:rPr lang="en-US" b="1" dirty="0">
                <a:sym typeface="Wingdings"/>
              </a:rPr>
              <a:t>Relational Algebra formalizes some of them</a:t>
            </a:r>
          </a:p>
          <a:p>
            <a:endParaRPr lang="en-US" b="1" dirty="0">
              <a:sym typeface="Wingdings"/>
            </a:endParaRPr>
          </a:p>
          <a:p>
            <a:r>
              <a:rPr lang="en-US" b="1" i="1" dirty="0">
                <a:solidFill>
                  <a:srgbClr val="00B0F0"/>
                </a:solidFill>
                <a:sym typeface="Wingdings"/>
              </a:rPr>
              <a:t>Structured Query Language (SQL)</a:t>
            </a:r>
          </a:p>
          <a:p>
            <a:pPr lvl="1"/>
            <a:r>
              <a:rPr lang="en-US" dirty="0">
                <a:solidFill>
                  <a:srgbClr val="00B0F0"/>
                </a:solidFill>
                <a:sym typeface="Wingdings"/>
              </a:rPr>
              <a:t>Many other languages and constructs, that look very similar </a:t>
            </a:r>
            <a:endParaRPr lang="en-US" i="1" dirty="0">
              <a:solidFill>
                <a:srgbClr val="00B0F0"/>
              </a:solidFill>
              <a:sym typeface="Wingdings"/>
            </a:endParaRPr>
          </a:p>
          <a:p>
            <a:endParaRPr lang="en-US" dirty="0"/>
          </a:p>
        </p:txBody>
      </p:sp>
      <p:pic>
        <p:nvPicPr>
          <p:cNvPr id="6146" name="Picture 2" descr="mage result for tabular dat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499" y="3085409"/>
            <a:ext cx="4122735" cy="2079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90417" y="2462603"/>
            <a:ext cx="3959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Tables/Relations == Sets of Tuples</a:t>
            </a:r>
          </a:p>
        </p:txBody>
      </p:sp>
    </p:spTree>
    <p:extLst>
      <p:ext uri="{BB962C8B-B14F-4D97-AF65-F5344CB8AC3E}">
        <p14:creationId xmlns:p14="http://schemas.microsoft.com/office/powerpoint/2010/main" val="208845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7277725" cy="1371600"/>
          </a:xfrm>
        </p:spPr>
        <p:txBody>
          <a:bodyPr>
            <a:normAutofit/>
          </a:bodyPr>
          <a:lstStyle/>
          <a:p>
            <a:r>
              <a:rPr lang="en-US" dirty="0"/>
              <a:t>Data Manipulation and Computation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524317"/>
            <a:ext cx="7847351" cy="5201603"/>
          </a:xfrm>
        </p:spPr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en-US" dirty="0"/>
              <a:t>Data Representation</a:t>
            </a:r>
            <a:r>
              <a:rPr lang="en-US" b="0" dirty="0"/>
              <a:t>, i.e., what is the natural way to think about given data</a:t>
            </a:r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r>
              <a:rPr lang="en-US" dirty="0"/>
              <a:t>Data Processing Operations</a:t>
            </a:r>
            <a:r>
              <a:rPr lang="en-US" b="0" dirty="0"/>
              <a:t>, which take one or more datasets as input and produce one or more datasets as output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6" name="AutoShape 2" descr="mage result for arrays"/>
          <p:cNvSpPr>
            <a:spLocks noChangeAspect="1" noChangeArrowheads="1"/>
          </p:cNvSpPr>
          <p:nvPr/>
        </p:nvSpPr>
        <p:spPr bwMode="auto">
          <a:xfrm>
            <a:off x="425856" y="2462604"/>
            <a:ext cx="229026" cy="229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650776" y="5619801"/>
            <a:ext cx="25033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i="1" dirty="0">
              <a:solidFill>
                <a:srgbClr val="00B0F0"/>
              </a:solidFill>
              <a:sym typeface="Wingdings"/>
            </a:endParaRPr>
          </a:p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90417" y="2541522"/>
            <a:ext cx="29804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Hierarchies/Trees/Graphs</a:t>
            </a:r>
          </a:p>
        </p:txBody>
      </p:sp>
      <p:pic>
        <p:nvPicPr>
          <p:cNvPr id="1026" name="Picture 2" descr="mage result for ontology hierarchy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0417" y="3157199"/>
            <a:ext cx="4301701" cy="882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utoShape 6" descr="mage result for social network"/>
          <p:cNvSpPr>
            <a:spLocks noChangeAspect="1" noChangeArrowheads="1"/>
          </p:cNvSpPr>
          <p:nvPr/>
        </p:nvSpPr>
        <p:spPr bwMode="auto">
          <a:xfrm>
            <a:off x="0" y="0"/>
            <a:ext cx="5781675" cy="430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2" name="Picture 8" descr="ile:Social Network Analysis Visualization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5654" y="4125118"/>
            <a:ext cx="2185183" cy="1627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4949843" y="2505578"/>
            <a:ext cx="407963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ym typeface="Wingdings"/>
              </a:rPr>
              <a:t>”Path” queries</a:t>
            </a:r>
          </a:p>
          <a:p>
            <a:endParaRPr lang="en-US" b="1" dirty="0">
              <a:sym typeface="Wingdings"/>
            </a:endParaRPr>
          </a:p>
          <a:p>
            <a:r>
              <a:rPr lang="en-US" b="1" dirty="0">
                <a:sym typeface="Wingdings"/>
              </a:rPr>
              <a:t>Graph Algorithms and Transformations</a:t>
            </a:r>
          </a:p>
          <a:p>
            <a:endParaRPr lang="en-US" b="1" dirty="0">
              <a:sym typeface="Wingdings"/>
            </a:endParaRPr>
          </a:p>
          <a:p>
            <a:r>
              <a:rPr lang="en-US" b="1" dirty="0">
                <a:sym typeface="Wingdings"/>
              </a:rPr>
              <a:t>Network Science</a:t>
            </a:r>
            <a:endParaRPr lang="en-US" i="1" dirty="0">
              <a:solidFill>
                <a:srgbClr val="00B0F0"/>
              </a:solidFill>
              <a:sym typeface="Wingdings"/>
            </a:endParaRPr>
          </a:p>
          <a:p>
            <a:endParaRPr lang="en-US" dirty="0"/>
          </a:p>
          <a:p>
            <a:r>
              <a:rPr lang="en-US" i="1" dirty="0"/>
              <a:t>Somewhat more ad hoc and special-purpose</a:t>
            </a:r>
          </a:p>
          <a:p>
            <a:r>
              <a:rPr lang="en-US" i="1" dirty="0"/>
              <a:t>	Changing in recent years</a:t>
            </a:r>
          </a:p>
        </p:txBody>
      </p:sp>
    </p:spTree>
    <p:extLst>
      <p:ext uri="{BB962C8B-B14F-4D97-AF65-F5344CB8AC3E}">
        <p14:creationId xmlns:p14="http://schemas.microsoft.com/office/powerpoint/2010/main" val="3465738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7277725" cy="1371600"/>
          </a:xfrm>
        </p:spPr>
        <p:txBody>
          <a:bodyPr>
            <a:normAutofit/>
          </a:bodyPr>
          <a:lstStyle/>
          <a:p>
            <a:r>
              <a:rPr lang="en-US" dirty="0"/>
              <a:t>Data Manipulation and Computation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524317"/>
            <a:ext cx="7847351" cy="5201603"/>
          </a:xfrm>
        </p:spPr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en-US" dirty="0"/>
              <a:t>Data Representation</a:t>
            </a:r>
            <a:r>
              <a:rPr lang="en-US" b="0" dirty="0"/>
              <a:t>, i.e., what is the natural way to think about given data</a:t>
            </a:r>
            <a:endParaRPr lang="en-US" dirty="0"/>
          </a:p>
          <a:p>
            <a:pPr marL="457200" indent="-457200">
              <a:buAutoNum type="arabicPeriod"/>
            </a:pPr>
            <a:r>
              <a:rPr lang="en-US" dirty="0"/>
              <a:t>Data Processing Operations</a:t>
            </a:r>
            <a:r>
              <a:rPr lang="en-US" b="0" dirty="0"/>
              <a:t>, which take one or more datasets as input and produce </a:t>
            </a:r>
          </a:p>
          <a:p>
            <a:pPr marL="457200" indent="-457200">
              <a:buAutoNum type="arabicPeriod"/>
            </a:pPr>
            <a:endParaRPr lang="en-US" b="0" dirty="0"/>
          </a:p>
          <a:p>
            <a:pPr marL="457200" indent="-457200">
              <a:buFont typeface="Arial" charset="0"/>
              <a:buChar char="•"/>
            </a:pPr>
            <a:r>
              <a:rPr lang="en-US" dirty="0"/>
              <a:t>Why?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1800" dirty="0"/>
              <a:t>Allows one to think at a higher level of abstraction, leading to simpler and easier-to-understand scripts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1800" dirty="0"/>
              <a:t>Provides ”independence” between the abstract operations and concrete implementation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1800" dirty="0"/>
              <a:t>Can switch from one implementation to another easily</a:t>
            </a:r>
          </a:p>
          <a:p>
            <a:pPr marL="1600200" lvl="2" indent="-457200">
              <a:buFont typeface="Arial" charset="0"/>
              <a:buChar char="•"/>
            </a:pPr>
            <a:endParaRPr lang="en-US" sz="1600" dirty="0"/>
          </a:p>
          <a:p>
            <a:pPr marL="457200" indent="-457200">
              <a:buFont typeface="Arial" charset="0"/>
              <a:buChar char="•"/>
            </a:pPr>
            <a:r>
              <a:rPr lang="en-US" sz="1800" dirty="0"/>
              <a:t>For performance debugging, useful to know how they are implemented and rough characteristics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650776" y="5619801"/>
            <a:ext cx="25033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i="1" dirty="0">
              <a:solidFill>
                <a:srgbClr val="00B0F0"/>
              </a:solidFill>
              <a:sym typeface="Wingdings"/>
            </a:endParaRPr>
          </a:p>
          <a:p>
            <a:endParaRPr lang="en-US" dirty="0"/>
          </a:p>
        </p:txBody>
      </p:sp>
      <p:sp>
        <p:nvSpPr>
          <p:cNvPr id="8" name="AutoShape 6" descr="mage result for social network"/>
          <p:cNvSpPr>
            <a:spLocks noChangeAspect="1" noChangeArrowheads="1"/>
          </p:cNvSpPr>
          <p:nvPr/>
        </p:nvSpPr>
        <p:spPr bwMode="auto">
          <a:xfrm>
            <a:off x="0" y="0"/>
            <a:ext cx="5781675" cy="430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98271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Lecture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44</a:t>
            </a:fld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307575" y="2044932"/>
            <a:ext cx="1296786" cy="1978429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Data collection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1604361" y="2044932"/>
            <a:ext cx="1781694" cy="1978429"/>
            <a:chOff x="1604361" y="2044932"/>
            <a:chExt cx="1781694" cy="1978429"/>
          </a:xfrm>
        </p:grpSpPr>
        <p:sp>
          <p:nvSpPr>
            <p:cNvPr id="6" name="Rounded Rectangle 5"/>
            <p:cNvSpPr/>
            <p:nvPr/>
          </p:nvSpPr>
          <p:spPr>
            <a:xfrm>
              <a:off x="2089269" y="2044932"/>
              <a:ext cx="1296786" cy="1978429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Data processing</a:t>
              </a:r>
            </a:p>
          </p:txBody>
        </p:sp>
        <p:cxnSp>
          <p:nvCxnSpPr>
            <p:cNvPr id="11" name="Straight Arrow Connector 10"/>
            <p:cNvCxnSpPr>
              <a:stCxn id="5" idx="3"/>
              <a:endCxn id="6" idx="1"/>
            </p:cNvCxnSpPr>
            <p:nvPr/>
          </p:nvCxnSpPr>
          <p:spPr>
            <a:xfrm>
              <a:off x="1604361" y="3034147"/>
              <a:ext cx="4849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cxnSp>
        <p:nvCxnSpPr>
          <p:cNvPr id="13" name="Curved Connector 12"/>
          <p:cNvCxnSpPr>
            <a:stCxn id="6" idx="2"/>
            <a:endCxn id="5" idx="2"/>
          </p:cNvCxnSpPr>
          <p:nvPr/>
        </p:nvCxnSpPr>
        <p:spPr>
          <a:xfrm rot="5400000">
            <a:off x="1846815" y="3132514"/>
            <a:ext cx="12700" cy="1781694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grpSp>
        <p:nvGrpSpPr>
          <p:cNvPr id="17" name="Group 16"/>
          <p:cNvGrpSpPr/>
          <p:nvPr/>
        </p:nvGrpSpPr>
        <p:grpSpPr>
          <a:xfrm>
            <a:off x="3386055" y="2044932"/>
            <a:ext cx="1781694" cy="1978429"/>
            <a:chOff x="3386055" y="2044932"/>
            <a:chExt cx="1781694" cy="1978429"/>
          </a:xfrm>
        </p:grpSpPr>
        <p:sp>
          <p:nvSpPr>
            <p:cNvPr id="7" name="Rounded Rectangle 6"/>
            <p:cNvSpPr/>
            <p:nvPr/>
          </p:nvSpPr>
          <p:spPr>
            <a:xfrm>
              <a:off x="3870963" y="2044932"/>
              <a:ext cx="1296786" cy="1978429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Exploratory analysis</a:t>
              </a:r>
            </a:p>
            <a:p>
              <a:pPr algn="ctr"/>
              <a:r>
                <a:rPr lang="en-US" sz="1400" dirty="0"/>
                <a:t>&amp;</a:t>
              </a:r>
            </a:p>
            <a:p>
              <a:pPr algn="ctr"/>
              <a:r>
                <a:rPr lang="en-US" sz="1400" dirty="0"/>
                <a:t>Data </a:t>
              </a:r>
              <a:r>
                <a:rPr lang="en-US" sz="1400" dirty="0" err="1"/>
                <a:t>viz</a:t>
              </a:r>
              <a:endParaRPr lang="en-US" sz="1400" dirty="0"/>
            </a:p>
          </p:txBody>
        </p:sp>
        <p:cxnSp>
          <p:nvCxnSpPr>
            <p:cNvPr id="16" name="Straight Arrow Connector 15"/>
            <p:cNvCxnSpPr>
              <a:stCxn id="6" idx="3"/>
              <a:endCxn id="7" idx="1"/>
            </p:cNvCxnSpPr>
            <p:nvPr/>
          </p:nvCxnSpPr>
          <p:spPr>
            <a:xfrm>
              <a:off x="3386055" y="3034147"/>
              <a:ext cx="4849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962318" y="4017011"/>
            <a:ext cx="3563388" cy="12700"/>
            <a:chOff x="962318" y="4017011"/>
            <a:chExt cx="3563388" cy="12700"/>
          </a:xfrm>
        </p:grpSpPr>
        <p:cxnSp>
          <p:nvCxnSpPr>
            <p:cNvPr id="19" name="Curved Connector 18"/>
            <p:cNvCxnSpPr>
              <a:stCxn id="7" idx="2"/>
              <a:endCxn id="6" idx="2"/>
            </p:cNvCxnSpPr>
            <p:nvPr/>
          </p:nvCxnSpPr>
          <p:spPr>
            <a:xfrm rot="5400000">
              <a:off x="3628509" y="3132514"/>
              <a:ext cx="12700" cy="1781694"/>
            </a:xfrm>
            <a:prstGeom prst="curvedConnector3">
              <a:avLst>
                <a:gd name="adj1" fmla="val 1800000"/>
              </a:avLst>
            </a:prstGeom>
            <a:ln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21" name="Curved Connector 20"/>
            <p:cNvCxnSpPr>
              <a:stCxn id="7" idx="2"/>
              <a:endCxn id="5" idx="2"/>
            </p:cNvCxnSpPr>
            <p:nvPr/>
          </p:nvCxnSpPr>
          <p:spPr>
            <a:xfrm rot="5400000">
              <a:off x="2737662" y="2241667"/>
              <a:ext cx="12700" cy="3563388"/>
            </a:xfrm>
            <a:prstGeom prst="curvedConnector3">
              <a:avLst>
                <a:gd name="adj1" fmla="val 3763638"/>
              </a:avLst>
            </a:prstGeom>
            <a:ln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</p:grpSp>
      <p:grpSp>
        <p:nvGrpSpPr>
          <p:cNvPr id="26" name="Group 25"/>
          <p:cNvGrpSpPr/>
          <p:nvPr/>
        </p:nvGrpSpPr>
        <p:grpSpPr>
          <a:xfrm>
            <a:off x="5167749" y="2044932"/>
            <a:ext cx="1781694" cy="1978429"/>
            <a:chOff x="5167749" y="2044932"/>
            <a:chExt cx="1781694" cy="1978429"/>
          </a:xfrm>
        </p:grpSpPr>
        <p:sp>
          <p:nvSpPr>
            <p:cNvPr id="8" name="Rounded Rectangle 7"/>
            <p:cNvSpPr/>
            <p:nvPr/>
          </p:nvSpPr>
          <p:spPr>
            <a:xfrm>
              <a:off x="5652657" y="2044932"/>
              <a:ext cx="1296786" cy="1978429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Analysis, hypothesis testing, &amp; ML</a:t>
              </a:r>
            </a:p>
          </p:txBody>
        </p:sp>
        <p:cxnSp>
          <p:nvCxnSpPr>
            <p:cNvPr id="25" name="Straight Arrow Connector 24"/>
            <p:cNvCxnSpPr>
              <a:stCxn id="7" idx="3"/>
              <a:endCxn id="8" idx="1"/>
            </p:cNvCxnSpPr>
            <p:nvPr/>
          </p:nvCxnSpPr>
          <p:spPr>
            <a:xfrm>
              <a:off x="5167749" y="3034147"/>
              <a:ext cx="4849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962318" y="4017011"/>
            <a:ext cx="5345082" cy="12700"/>
            <a:chOff x="962318" y="4017011"/>
            <a:chExt cx="5345082" cy="12700"/>
          </a:xfrm>
        </p:grpSpPr>
        <p:cxnSp>
          <p:nvCxnSpPr>
            <p:cNvPr id="34" name="Curved Connector 33"/>
            <p:cNvCxnSpPr>
              <a:stCxn id="8" idx="2"/>
              <a:endCxn id="7" idx="2"/>
            </p:cNvCxnSpPr>
            <p:nvPr/>
          </p:nvCxnSpPr>
          <p:spPr>
            <a:xfrm rot="5400000">
              <a:off x="5410203" y="3132514"/>
              <a:ext cx="12700" cy="1781694"/>
            </a:xfrm>
            <a:prstGeom prst="curvedConnector3">
              <a:avLst>
                <a:gd name="adj1" fmla="val 1800000"/>
              </a:avLst>
            </a:prstGeom>
            <a:ln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36" name="Curved Connector 35"/>
            <p:cNvCxnSpPr>
              <a:stCxn id="8" idx="2"/>
              <a:endCxn id="6" idx="2"/>
            </p:cNvCxnSpPr>
            <p:nvPr/>
          </p:nvCxnSpPr>
          <p:spPr>
            <a:xfrm rot="5400000">
              <a:off x="4519356" y="2241667"/>
              <a:ext cx="12700" cy="3563388"/>
            </a:xfrm>
            <a:prstGeom prst="curvedConnector3">
              <a:avLst>
                <a:gd name="adj1" fmla="val 3894543"/>
              </a:avLst>
            </a:prstGeom>
            <a:ln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39" name="Curved Connector 38"/>
            <p:cNvCxnSpPr>
              <a:stCxn id="8" idx="2"/>
              <a:endCxn id="5" idx="2"/>
            </p:cNvCxnSpPr>
            <p:nvPr/>
          </p:nvCxnSpPr>
          <p:spPr>
            <a:xfrm rot="5400000">
              <a:off x="3628509" y="1350820"/>
              <a:ext cx="12700" cy="5345082"/>
            </a:xfrm>
            <a:prstGeom prst="curvedConnector3">
              <a:avLst>
                <a:gd name="adj1" fmla="val 5858181"/>
              </a:avLst>
            </a:prstGeom>
            <a:ln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</p:grpSp>
      <p:grpSp>
        <p:nvGrpSpPr>
          <p:cNvPr id="44" name="Group 43"/>
          <p:cNvGrpSpPr/>
          <p:nvPr/>
        </p:nvGrpSpPr>
        <p:grpSpPr>
          <a:xfrm>
            <a:off x="6949443" y="2044932"/>
            <a:ext cx="1781694" cy="1978429"/>
            <a:chOff x="6949443" y="2044932"/>
            <a:chExt cx="1781694" cy="1978429"/>
          </a:xfrm>
        </p:grpSpPr>
        <p:sp>
          <p:nvSpPr>
            <p:cNvPr id="9" name="Rounded Rectangle 8"/>
            <p:cNvSpPr/>
            <p:nvPr/>
          </p:nvSpPr>
          <p:spPr>
            <a:xfrm>
              <a:off x="7434351" y="2044932"/>
              <a:ext cx="1296786" cy="1978429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Insight &amp; Policy Decision</a:t>
              </a:r>
            </a:p>
          </p:txBody>
        </p:sp>
        <p:cxnSp>
          <p:nvCxnSpPr>
            <p:cNvPr id="43" name="Straight Arrow Connector 42"/>
            <p:cNvCxnSpPr>
              <a:stCxn id="8" idx="3"/>
              <a:endCxn id="9" idx="1"/>
            </p:cNvCxnSpPr>
            <p:nvPr/>
          </p:nvCxnSpPr>
          <p:spPr>
            <a:xfrm>
              <a:off x="6949443" y="3034147"/>
              <a:ext cx="4849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</p:grpSp>
      <p:grpSp>
        <p:nvGrpSpPr>
          <p:cNvPr id="56" name="Group 55"/>
          <p:cNvGrpSpPr/>
          <p:nvPr/>
        </p:nvGrpSpPr>
        <p:grpSpPr>
          <a:xfrm>
            <a:off x="962318" y="4017011"/>
            <a:ext cx="7126776" cy="12700"/>
            <a:chOff x="962318" y="4017011"/>
            <a:chExt cx="7126776" cy="12700"/>
          </a:xfrm>
        </p:grpSpPr>
        <p:cxnSp>
          <p:nvCxnSpPr>
            <p:cNvPr id="46" name="Curved Connector 45"/>
            <p:cNvCxnSpPr>
              <a:stCxn id="9" idx="2"/>
              <a:endCxn id="8" idx="2"/>
            </p:cNvCxnSpPr>
            <p:nvPr/>
          </p:nvCxnSpPr>
          <p:spPr>
            <a:xfrm rot="5400000">
              <a:off x="7191897" y="3132514"/>
              <a:ext cx="12700" cy="1781694"/>
            </a:xfrm>
            <a:prstGeom prst="curvedConnector3">
              <a:avLst>
                <a:gd name="adj1" fmla="val 1800000"/>
              </a:avLst>
            </a:prstGeom>
            <a:ln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48" name="Curved Connector 47"/>
            <p:cNvCxnSpPr>
              <a:stCxn id="9" idx="2"/>
              <a:endCxn id="7" idx="2"/>
            </p:cNvCxnSpPr>
            <p:nvPr/>
          </p:nvCxnSpPr>
          <p:spPr>
            <a:xfrm rot="5400000">
              <a:off x="6301050" y="2241667"/>
              <a:ext cx="12700" cy="3563388"/>
            </a:xfrm>
            <a:prstGeom prst="curvedConnector3">
              <a:avLst>
                <a:gd name="adj1" fmla="val 3501819"/>
              </a:avLst>
            </a:prstGeom>
            <a:ln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51" name="Curved Connector 50"/>
            <p:cNvCxnSpPr>
              <a:stCxn id="9" idx="2"/>
              <a:endCxn id="6" idx="2"/>
            </p:cNvCxnSpPr>
            <p:nvPr/>
          </p:nvCxnSpPr>
          <p:spPr>
            <a:xfrm rot="5400000">
              <a:off x="5410203" y="1350820"/>
              <a:ext cx="12700" cy="5345082"/>
            </a:xfrm>
            <a:prstGeom prst="curvedConnector3">
              <a:avLst>
                <a:gd name="adj1" fmla="val 5989094"/>
              </a:avLst>
            </a:prstGeom>
            <a:ln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54" name="Curved Connector 53"/>
            <p:cNvCxnSpPr>
              <a:stCxn id="9" idx="2"/>
              <a:endCxn id="5" idx="2"/>
            </p:cNvCxnSpPr>
            <p:nvPr/>
          </p:nvCxnSpPr>
          <p:spPr>
            <a:xfrm rot="5400000">
              <a:off x="4519356" y="459973"/>
              <a:ext cx="12700" cy="7126776"/>
            </a:xfrm>
            <a:prstGeom prst="curvedConnector3">
              <a:avLst>
                <a:gd name="adj1" fmla="val 8345457"/>
              </a:avLst>
            </a:prstGeom>
            <a:ln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</p:grpSp>
      <p:sp>
        <p:nvSpPr>
          <p:cNvPr id="3" name="Down Arrow 2"/>
          <p:cNvSpPr/>
          <p:nvPr/>
        </p:nvSpPr>
        <p:spPr>
          <a:xfrm rot="7906186">
            <a:off x="2020921" y="3620013"/>
            <a:ext cx="959371" cy="2322535"/>
          </a:xfrm>
          <a:prstGeom prst="down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260035" y="5375369"/>
            <a:ext cx="5181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… on to the “collection” part of things …</a:t>
            </a:r>
          </a:p>
        </p:txBody>
      </p:sp>
    </p:spTree>
    <p:extLst>
      <p:ext uri="{BB962C8B-B14F-4D97-AF65-F5344CB8AC3E}">
        <p14:creationId xmlns:p14="http://schemas.microsoft.com/office/powerpoint/2010/main" val="35130597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first, snakes!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7620000" cy="4588239"/>
          </a:xfrm>
        </p:spPr>
        <p:txBody>
          <a:bodyPr>
            <a:normAutofit/>
          </a:bodyPr>
          <a:lstStyle/>
          <a:p>
            <a:r>
              <a:rPr lang="en-US" dirty="0"/>
              <a:t>Python is an interpreted, dynamically-typed, high-level, garbage-collected, object-oriented-functional-imperative, and widely used scripting language.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Interpreted:</a:t>
            </a:r>
            <a:r>
              <a:rPr lang="en-US" b="0" dirty="0"/>
              <a:t> instructions executed without being compiled into (virtual) machine instructions*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Dynamically-typed:</a:t>
            </a:r>
            <a:r>
              <a:rPr lang="en-US" b="0" dirty="0"/>
              <a:t> verifies type safety at runtime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High-level:</a:t>
            </a:r>
            <a:r>
              <a:rPr lang="en-US" b="0" dirty="0"/>
              <a:t> abstracted away from the raw metal and kernel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Garbage-collected:</a:t>
            </a:r>
            <a:r>
              <a:rPr lang="en-US" b="0" dirty="0"/>
              <a:t> memory management is automated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OOFI:</a:t>
            </a:r>
            <a:r>
              <a:rPr lang="en-US" b="0" dirty="0"/>
              <a:t> you can do bits of OO, F, and I programming</a:t>
            </a:r>
          </a:p>
          <a:p>
            <a:r>
              <a:rPr lang="en-US" dirty="0"/>
              <a:t>Not the point of this class!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Python is </a:t>
            </a:r>
            <a:r>
              <a:rPr lang="en-US" b="0" dirty="0">
                <a:solidFill>
                  <a:schemeClr val="tx2"/>
                </a:solidFill>
              </a:rPr>
              <a:t>fast</a:t>
            </a:r>
            <a:r>
              <a:rPr lang="en-US" b="0" dirty="0"/>
              <a:t> (developer time), </a:t>
            </a:r>
            <a:r>
              <a:rPr lang="en-US" b="0" dirty="0">
                <a:solidFill>
                  <a:schemeClr val="tx2"/>
                </a:solidFill>
              </a:rPr>
              <a:t>intuitive</a:t>
            </a:r>
            <a:r>
              <a:rPr lang="en-US" b="0" dirty="0"/>
              <a:t>, and </a:t>
            </a:r>
            <a:r>
              <a:rPr lang="en-US" b="0" dirty="0">
                <a:solidFill>
                  <a:schemeClr val="tx2"/>
                </a:solidFill>
              </a:rPr>
              <a:t>used in industry</a:t>
            </a:r>
            <a:r>
              <a:rPr lang="en-US" b="0" dirty="0"/>
              <a:t>!</a:t>
            </a:r>
          </a:p>
          <a:p>
            <a:pPr marL="342900" indent="-342900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1311" y="421861"/>
            <a:ext cx="3263926" cy="110245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743192" y="6535712"/>
            <a:ext cx="52165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*you can compile Python source, but it’s not required</a:t>
            </a:r>
          </a:p>
        </p:txBody>
      </p:sp>
    </p:spTree>
    <p:extLst>
      <p:ext uri="{BB962C8B-B14F-4D97-AF65-F5344CB8AC3E}">
        <p14:creationId xmlns:p14="http://schemas.microsoft.com/office/powerpoint/2010/main" val="883431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6513226" cy="1371600"/>
          </a:xfrm>
        </p:spPr>
        <p:txBody>
          <a:bodyPr/>
          <a:lstStyle/>
          <a:p>
            <a:r>
              <a:rPr lang="en-US" dirty="0"/>
              <a:t>The Zen of Python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dirty="0"/>
              <a:t>Beautiful is better than ugly.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Explicit is better than implicit.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Simple is better than complex.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Complex is better than complicated.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Flat is better than nested.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Sparse is better than dense.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Readability counts.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Special cases aren't special enough to break the rules </a:t>
            </a:r>
            <a:r>
              <a:rPr lang="mr-IN" dirty="0"/>
              <a:t>…</a:t>
            </a:r>
            <a:endParaRPr lang="en-US" dirty="0"/>
          </a:p>
          <a:p>
            <a:pPr marL="342900" indent="-342900">
              <a:buFont typeface="Arial" charset="0"/>
              <a:buChar char="•"/>
            </a:pPr>
            <a:r>
              <a:rPr lang="mr-IN" dirty="0"/>
              <a:t>…</a:t>
            </a:r>
            <a:r>
              <a:rPr lang="en-US" dirty="0"/>
              <a:t> although practicality beats purity.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Errors should never pass silently </a:t>
            </a:r>
            <a:r>
              <a:rPr lang="mr-IN" dirty="0"/>
              <a:t>…</a:t>
            </a:r>
            <a:endParaRPr lang="en-US" dirty="0"/>
          </a:p>
          <a:p>
            <a:pPr marL="342900" indent="-342900">
              <a:buFont typeface="Arial" charset="0"/>
              <a:buChar char="•"/>
            </a:pPr>
            <a:r>
              <a:rPr lang="mr-IN" dirty="0"/>
              <a:t>…</a:t>
            </a:r>
            <a:r>
              <a:rPr lang="en-US" dirty="0"/>
              <a:t> unless explicitly silenced.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6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710951" y="6534436"/>
            <a:ext cx="49467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Thanks: SDSMT ACM/LUG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68910" y="792163"/>
            <a:ext cx="2121028" cy="2220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50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Literate Programming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Literate code contains in </a:t>
            </a:r>
            <a:r>
              <a:rPr lang="en-US" dirty="0">
                <a:solidFill>
                  <a:schemeClr val="tx2"/>
                </a:solidFill>
              </a:rPr>
              <a:t>one document</a:t>
            </a:r>
            <a:r>
              <a:rPr lang="en-US" dirty="0"/>
              <a:t>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the </a:t>
            </a:r>
            <a:r>
              <a:rPr lang="en-US" b="0" dirty="0">
                <a:solidFill>
                  <a:schemeClr val="tx2"/>
                </a:solidFill>
              </a:rPr>
              <a:t>source</a:t>
            </a:r>
            <a:r>
              <a:rPr lang="en-US" b="0" dirty="0"/>
              <a:t> code;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text </a:t>
            </a:r>
            <a:r>
              <a:rPr lang="en-US" b="0" dirty="0">
                <a:solidFill>
                  <a:schemeClr val="tx2"/>
                </a:solidFill>
              </a:rPr>
              <a:t>explanation</a:t>
            </a:r>
            <a:r>
              <a:rPr lang="en-US" b="0" dirty="0"/>
              <a:t> of the code; and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the</a:t>
            </a:r>
            <a:r>
              <a:rPr lang="en-US" b="0" dirty="0">
                <a:solidFill>
                  <a:schemeClr val="tx2"/>
                </a:solidFill>
              </a:rPr>
              <a:t> end result</a:t>
            </a:r>
            <a:r>
              <a:rPr lang="en-US" b="0" dirty="0"/>
              <a:t> of running the code.</a:t>
            </a:r>
          </a:p>
          <a:p>
            <a:r>
              <a:rPr lang="en-US" dirty="0"/>
              <a:t>Basic idea: present code in the order that logic and flow of human thoughts demand, not the machine-needed ordering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Necessary for data science!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Many choices made need textual explanation, ditto results.</a:t>
            </a:r>
          </a:p>
          <a:p>
            <a:r>
              <a:rPr lang="en-US" dirty="0"/>
              <a:t>Stuff you’ll be using in Project 0 (and beyond)!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2442" y="588491"/>
            <a:ext cx="1357495" cy="2328218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562130" y="5472101"/>
            <a:ext cx="8018307" cy="944996"/>
            <a:chOff x="532150" y="5352181"/>
            <a:chExt cx="8018307" cy="944996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2150" y="5689769"/>
              <a:ext cx="3545174" cy="456782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22230" y="5352181"/>
              <a:ext cx="4328227" cy="94499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43818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Jupyter</a:t>
            </a:r>
            <a:r>
              <a:rPr lang="en-US" dirty="0"/>
              <a:t> Project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Started as </a:t>
            </a:r>
            <a:r>
              <a:rPr lang="en-US" dirty="0" err="1"/>
              <a:t>iPython</a:t>
            </a:r>
            <a:r>
              <a:rPr lang="en-US" dirty="0"/>
              <a:t> Notebooks, a web-based frontend to the </a:t>
            </a:r>
            <a:r>
              <a:rPr lang="en-US" dirty="0" err="1"/>
              <a:t>iPython</a:t>
            </a:r>
            <a:r>
              <a:rPr lang="en-US" dirty="0"/>
              <a:t> Shell</a:t>
            </a:r>
          </a:p>
          <a:p>
            <a:pPr lvl="1"/>
            <a:r>
              <a:rPr lang="en-US" dirty="0"/>
              <a:t>Notebook functionality separated out a few years ago</a:t>
            </a:r>
          </a:p>
          <a:p>
            <a:pPr lvl="1"/>
            <a:r>
              <a:rPr lang="en-US" b="0" dirty="0"/>
              <a:t>Now supports over 40 languages/kernels</a:t>
            </a:r>
          </a:p>
          <a:p>
            <a:pPr lvl="1"/>
            <a:r>
              <a:rPr lang="en-US" dirty="0"/>
              <a:t>Notebooks can be shared easily </a:t>
            </a:r>
          </a:p>
          <a:p>
            <a:pPr lvl="1"/>
            <a:r>
              <a:rPr lang="en-US" b="0" dirty="0"/>
              <a:t>Can leverage big data tools like Spark</a:t>
            </a:r>
          </a:p>
          <a:p>
            <a:pPr lvl="1"/>
            <a:endParaRPr lang="en-US" dirty="0"/>
          </a:p>
          <a:p>
            <a:r>
              <a:rPr lang="en-US" dirty="0"/>
              <a:t>Apache Zeppelin: </a:t>
            </a:r>
          </a:p>
          <a:p>
            <a:pPr lvl="1"/>
            <a:r>
              <a:rPr lang="en-US" dirty="0">
                <a:hlinkClick r:id="rId2"/>
              </a:rPr>
              <a:t>https://www.linkedin.com/pulse/comprehensive-comparison-jupyter-vs-zeppelin-hoc-q-phan-mba-</a:t>
            </a:r>
            <a:endParaRPr lang="en-US" dirty="0"/>
          </a:p>
          <a:p>
            <a:pPr lvl="1"/>
            <a:endParaRPr lang="en-US" dirty="0"/>
          </a:p>
          <a:p>
            <a:r>
              <a:rPr lang="en-US" b="0" dirty="0"/>
              <a:t>Several others including </a:t>
            </a:r>
            <a:r>
              <a:rPr lang="en-US" b="0" dirty="0" err="1"/>
              <a:t>RStudio</a:t>
            </a:r>
            <a:r>
              <a:rPr lang="en-US" b="0" dirty="0"/>
              <a:t> (specific to R)</a:t>
            </a:r>
          </a:p>
          <a:p>
            <a:pPr lvl="1"/>
            <a:endParaRPr lang="en-US" dirty="0"/>
          </a:p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07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10-minute Python primer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17690"/>
            <a:ext cx="7620000" cy="4373563"/>
          </a:xfrm>
        </p:spPr>
        <p:txBody>
          <a:bodyPr/>
          <a:lstStyle/>
          <a:p>
            <a:r>
              <a:rPr lang="en-US" dirty="0"/>
              <a:t>Define a function: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solidFill>
                  <a:schemeClr val="tx2"/>
                </a:solidFill>
              </a:rPr>
              <a:t>Python is whitespace-delimited</a:t>
            </a:r>
          </a:p>
          <a:p>
            <a:r>
              <a:rPr lang="en-US" dirty="0"/>
              <a:t>Define a function that returns a </a:t>
            </a:r>
            <a:r>
              <a:rPr lang="en-US" dirty="0">
                <a:solidFill>
                  <a:schemeClr val="tx2"/>
                </a:solidFill>
              </a:rPr>
              <a:t>tuple</a:t>
            </a:r>
            <a:r>
              <a:rPr lang="en-US" dirty="0"/>
              <a:t>:</a:t>
            </a:r>
            <a:r>
              <a:rPr lang="en-US" dirty="0">
                <a:solidFill>
                  <a:schemeClr val="tx2"/>
                </a:solidFill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9</a:t>
            </a:fld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457200" y="2068644"/>
            <a:ext cx="7997252" cy="1678898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def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my_func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(x, y):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	if x &gt; y: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		return x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	else: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		return y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92686" y="4720627"/>
            <a:ext cx="7997252" cy="1363998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def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my_func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(x, y):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	return (x-1, y+2)</a:t>
            </a: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(a, b)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my_func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(1, 2)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392686" y="6184743"/>
            <a:ext cx="7997252" cy="441584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a </a:t>
            </a:r>
            <a:r>
              <a:rPr lang="en-US">
                <a:latin typeface="Courier" charset="0"/>
                <a:ea typeface="Courier" charset="0"/>
                <a:cs typeface="Courier" charset="0"/>
              </a:rPr>
              <a:t>= 0; b = 4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3447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7" grpId="0" animBg="1"/>
      <p:bldP spid="8" grpId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ssential">
  <a:themeElements>
    <a:clrScheme name="Essent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Essentia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sential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Essential.thmx</Template>
  <TotalTime>14554</TotalTime>
  <Words>3072</Words>
  <Application>Microsoft Macintosh PowerPoint</Application>
  <PresentationFormat>On-screen Show (4:3)</PresentationFormat>
  <Paragraphs>773</Paragraphs>
  <Slides>44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0" baseType="lpstr">
      <vt:lpstr>Arial</vt:lpstr>
      <vt:lpstr>Arial Black</vt:lpstr>
      <vt:lpstr>Calibri</vt:lpstr>
      <vt:lpstr>Courier</vt:lpstr>
      <vt:lpstr>Helvetica Neue</vt:lpstr>
      <vt:lpstr>Essential</vt:lpstr>
      <vt:lpstr>Introduction to  Data Science</vt:lpstr>
      <vt:lpstr>Announcements</vt:lpstr>
      <vt:lpstr>The Data Lifecycle</vt:lpstr>
      <vt:lpstr>Today’s Lecture</vt:lpstr>
      <vt:lpstr>But first, snakes!</vt:lpstr>
      <vt:lpstr>The Zen of Python </vt:lpstr>
      <vt:lpstr>Literate Programming</vt:lpstr>
      <vt:lpstr>Jupyter Project</vt:lpstr>
      <vt:lpstr>10-minute Python primer</vt:lpstr>
      <vt:lpstr>Useful Built-in Functions: Counting and Iterating </vt:lpstr>
      <vt:lpstr>Useful Built-In Functions: Map and Filter</vt:lpstr>
      <vt:lpstr>Pythonic Programming</vt:lpstr>
      <vt:lpstr>List comprehensions</vt:lpstr>
      <vt:lpstr>Exceptions</vt:lpstr>
      <vt:lpstr>Python 2 vs 3</vt:lpstr>
      <vt:lpstr>To any Curmudgeons … </vt:lpstr>
      <vt:lpstr>So, How does Import Work?</vt:lpstr>
      <vt:lpstr>Example</vt:lpstr>
      <vt:lpstr>Example</vt:lpstr>
      <vt:lpstr>Python vS R (For Data Scientists)</vt:lpstr>
      <vt:lpstr>Extra resources</vt:lpstr>
      <vt:lpstr>PowerPoint Presentation</vt:lpstr>
      <vt:lpstr>Today’s Lecture</vt:lpstr>
      <vt:lpstr>What is This “data”?</vt:lpstr>
      <vt:lpstr>Tabular Data</vt:lpstr>
      <vt:lpstr>Classical Statistical View of Data</vt:lpstr>
      <vt:lpstr>Categorical Data: Takes a Value From a Finite Set</vt:lpstr>
      <vt:lpstr>Numerical Data: Measured Using Integers or Reals</vt:lpstr>
      <vt:lpstr>Numerical Data: Examples</vt:lpstr>
      <vt:lpstr>General Rules</vt:lpstr>
      <vt:lpstr>General Rules</vt:lpstr>
      <vt:lpstr>General Rules</vt:lpstr>
      <vt:lpstr>General Rules</vt:lpstr>
      <vt:lpstr>General Rules</vt:lpstr>
      <vt:lpstr>General Rules</vt:lpstr>
      <vt:lpstr>Data Manipulation and Computation</vt:lpstr>
      <vt:lpstr>Data Manipulation and Computation</vt:lpstr>
      <vt:lpstr>Data Manipulation and Computation</vt:lpstr>
      <vt:lpstr>Data Manipulation and Computation</vt:lpstr>
      <vt:lpstr>Data Manipulation and Computation</vt:lpstr>
      <vt:lpstr>Data Manipulation and Computation</vt:lpstr>
      <vt:lpstr>Data Manipulation and Computation</vt:lpstr>
      <vt:lpstr>Data Manipulation and Computation</vt:lpstr>
      <vt:lpstr>Next Lecture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Kidney Exchange at CMU</dc:title>
  <dc:creator>John Dickerson</dc:creator>
  <cp:lastModifiedBy>John Dickerson</cp:lastModifiedBy>
  <cp:revision>1861</cp:revision>
  <cp:lastPrinted>2019-08-29T19:55:04Z</cp:lastPrinted>
  <dcterms:created xsi:type="dcterms:W3CDTF">2013-03-05T15:39:19Z</dcterms:created>
  <dcterms:modified xsi:type="dcterms:W3CDTF">2019-09-02T19:12:36Z</dcterms:modified>
</cp:coreProperties>
</file>